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6"/>
  </p:notesMasterIdLst>
  <p:sldIdLst>
    <p:sldId id="262" r:id="rId5"/>
    <p:sldId id="268" r:id="rId6"/>
    <p:sldId id="270" r:id="rId7"/>
    <p:sldId id="269" r:id="rId8"/>
    <p:sldId id="290" r:id="rId9"/>
    <p:sldId id="265" r:id="rId10"/>
    <p:sldId id="273" r:id="rId11"/>
    <p:sldId id="275" r:id="rId12"/>
    <p:sldId id="274" r:id="rId13"/>
    <p:sldId id="276" r:id="rId14"/>
    <p:sldId id="272" r:id="rId15"/>
    <p:sldId id="278" r:id="rId16"/>
    <p:sldId id="279" r:id="rId17"/>
    <p:sldId id="280" r:id="rId18"/>
    <p:sldId id="282" r:id="rId19"/>
    <p:sldId id="281" r:id="rId20"/>
    <p:sldId id="284" r:id="rId21"/>
    <p:sldId id="288" r:id="rId22"/>
    <p:sldId id="285" r:id="rId23"/>
    <p:sldId id="286" r:id="rId24"/>
    <p:sldId id="287" r:id="rId25"/>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5362"/>
    <a:srgbClr val="ACD188"/>
    <a:srgbClr val="70AD47"/>
    <a:srgbClr val="404040"/>
    <a:srgbClr val="7BC36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95283AE-814A-4791-A01E-BA22DE711AE4}" v="1" dt="2020-07-14T10:01:09.87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26" autoAdjust="0"/>
    <p:restoredTop sz="72674" autoAdjust="0"/>
  </p:normalViewPr>
  <p:slideViewPr>
    <p:cSldViewPr snapToGrid="0">
      <p:cViewPr varScale="1">
        <p:scale>
          <a:sx n="76" d="100"/>
          <a:sy n="76" d="100"/>
        </p:scale>
        <p:origin x="1260"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1C61A4-788E-40A1-9DCD-5DC1A2C99CFD}" type="datetimeFigureOut">
              <a:rPr lang="de-DE" smtClean="0"/>
              <a:t>02.08.2021</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6588AA-4536-4B96-AAE4-EEAF915C714C}" type="slidenum">
              <a:rPr lang="de-DE" smtClean="0"/>
              <a:t>‹Nr.›</a:t>
            </a:fld>
            <a:endParaRPr lang="de-DE"/>
          </a:p>
        </p:txBody>
      </p:sp>
    </p:spTree>
    <p:extLst>
      <p:ext uri="{BB962C8B-B14F-4D97-AF65-F5344CB8AC3E}">
        <p14:creationId xmlns:p14="http://schemas.microsoft.com/office/powerpoint/2010/main" val="23821440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Calibri" panose="020F0502020204030204" pitchFamily="34" charset="0"/>
              <a:buChar char="»"/>
            </a:pPr>
            <a:r>
              <a:rPr lang="de-DE" dirty="0"/>
              <a:t>Es handelt sich um ein niedrigschwelliges Bewegungsangebot, an dem jede und jeder teilnehmen kann.</a:t>
            </a:r>
          </a:p>
          <a:p>
            <a:pPr marL="171450" indent="-171450" algn="l" defTabSz="914400" rtl="0" eaLnBrk="1" latinLnBrk="0" hangingPunct="1">
              <a:buFont typeface="Calibri" panose="020F0502020204030204" pitchFamily="34" charset="0"/>
              <a:buChar char="»"/>
            </a:pPr>
            <a:endParaRPr lang="de-DE" sz="1200" kern="1200" dirty="0">
              <a:solidFill>
                <a:schemeClr val="tx1"/>
              </a:solidFill>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Calibri" panose="020F0502020204030204" pitchFamily="34" charset="0"/>
              <a:buChar char="»"/>
              <a:tabLst/>
              <a:defRPr/>
            </a:pPr>
            <a:r>
              <a:rPr lang="de-DE" sz="1200" kern="1200" dirty="0">
                <a:solidFill>
                  <a:schemeClr val="tx1"/>
                </a:solidFill>
                <a:latin typeface="+mn-lt"/>
                <a:ea typeface="+mn-ea"/>
                <a:cs typeface="+mn-cs"/>
              </a:rPr>
              <a:t>spezielle Fähigkeiten oder Sportkleidung sind für Begleiterinnen und Begleiter und Teilnehmende nicht nötig</a:t>
            </a:r>
          </a:p>
          <a:p>
            <a:pPr marL="171450" marR="0" lvl="0" indent="-171450" algn="l" defTabSz="914400" rtl="0" eaLnBrk="1" fontAlgn="auto" latinLnBrk="0" hangingPunct="1">
              <a:lnSpc>
                <a:spcPct val="100000"/>
              </a:lnSpc>
              <a:spcBef>
                <a:spcPts val="0"/>
              </a:spcBef>
              <a:spcAft>
                <a:spcPts val="0"/>
              </a:spcAft>
              <a:buClrTx/>
              <a:buSzTx/>
              <a:buFont typeface="Calibri" panose="020F0502020204030204" pitchFamily="34" charset="0"/>
              <a:buChar char="»"/>
              <a:tabLst/>
              <a:defRPr/>
            </a:pPr>
            <a:endParaRPr lang="de-DE" sz="1200" kern="1200" dirty="0">
              <a:solidFill>
                <a:schemeClr val="tx1"/>
              </a:solidFill>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Calibri" panose="020F0502020204030204" pitchFamily="34" charset="0"/>
              <a:buChar char="»"/>
              <a:tabLst/>
              <a:defRPr/>
            </a:pPr>
            <a:r>
              <a:rPr lang="de-DE" sz="1200" kern="1200" dirty="0">
                <a:solidFill>
                  <a:schemeClr val="tx1"/>
                </a:solidFill>
                <a:latin typeface="+mn-lt"/>
                <a:ea typeface="+mn-ea"/>
                <a:cs typeface="+mn-cs"/>
              </a:rPr>
              <a:t>die Dauer der Spaziergänge und Strecken werden ausschließlich nach den Wünschen und körperlichen Möglichkeiten der Teilnehmenden ausgewählt</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solidFill>
                <a:srgbClr val="404040"/>
              </a:solidFill>
            </a:endParaRPr>
          </a:p>
          <a:p>
            <a:endParaRPr lang="de-DE" dirty="0"/>
          </a:p>
        </p:txBody>
      </p:sp>
      <p:sp>
        <p:nvSpPr>
          <p:cNvPr id="4" name="Foliennummernplatzhalter 3"/>
          <p:cNvSpPr>
            <a:spLocks noGrp="1"/>
          </p:cNvSpPr>
          <p:nvPr>
            <p:ph type="sldNum" sz="quarter" idx="5"/>
          </p:nvPr>
        </p:nvSpPr>
        <p:spPr/>
        <p:txBody>
          <a:bodyPr/>
          <a:lstStyle/>
          <a:p>
            <a:fld id="{D66588AA-4536-4B96-AAE4-EEAF915C714C}" type="slidenum">
              <a:rPr lang="de-DE" smtClean="0"/>
              <a:t>2</a:t>
            </a:fld>
            <a:endParaRPr lang="de-DE"/>
          </a:p>
        </p:txBody>
      </p:sp>
    </p:spTree>
    <p:extLst>
      <p:ext uri="{BB962C8B-B14F-4D97-AF65-F5344CB8AC3E}">
        <p14:creationId xmlns:p14="http://schemas.microsoft.com/office/powerpoint/2010/main" val="42499869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lgn="l" defTabSz="914400" rtl="0" eaLnBrk="1" latinLnBrk="0" hangingPunct="1">
              <a:buFont typeface="Calibri" panose="020F0502020204030204" pitchFamily="34" charset="0"/>
              <a:buChar char="»"/>
            </a:pPr>
            <a:r>
              <a:rPr lang="de-DE" sz="1200" kern="1200" dirty="0">
                <a:solidFill>
                  <a:schemeClr val="tx1"/>
                </a:solidFill>
                <a:latin typeface="+mn-lt"/>
                <a:ea typeface="+mn-ea"/>
                <a:cs typeface="+mn-cs"/>
              </a:rPr>
              <a:t>Holen Sie ggf. erstes Feedback und Vorschläge für die weiteren Spaziergänge ein.</a:t>
            </a:r>
          </a:p>
          <a:p>
            <a:pPr marL="171450" indent="-171450" algn="l" defTabSz="914400" rtl="0" eaLnBrk="1" latinLnBrk="0" hangingPunct="1">
              <a:buFont typeface="Calibri" panose="020F0502020204030204" pitchFamily="34" charset="0"/>
              <a:buChar char="»"/>
            </a:pPr>
            <a:endParaRPr lang="de-DE" sz="1200" kern="1200" dirty="0">
              <a:solidFill>
                <a:schemeClr val="tx1"/>
              </a:solidFill>
              <a:latin typeface="+mn-lt"/>
              <a:ea typeface="+mn-ea"/>
              <a:cs typeface="+mn-cs"/>
            </a:endParaRPr>
          </a:p>
          <a:p>
            <a:pPr marL="171450" indent="-171450" algn="l" defTabSz="914400" rtl="0" eaLnBrk="1" latinLnBrk="0" hangingPunct="1">
              <a:buFont typeface="Calibri" panose="020F0502020204030204" pitchFamily="34" charset="0"/>
              <a:buChar char="»"/>
            </a:pPr>
            <a:r>
              <a:rPr lang="de-DE" sz="1200" kern="1200" dirty="0">
                <a:solidFill>
                  <a:schemeClr val="tx1"/>
                </a:solidFill>
                <a:latin typeface="+mn-lt"/>
                <a:ea typeface="+mn-ea"/>
                <a:cs typeface="+mn-cs"/>
              </a:rPr>
              <a:t>Weisen Sie auf „Ausrüstung“ für kommende Spaziergänge hin: Festes Schuhwerk und evtl. etwas zum Trinken.</a:t>
            </a:r>
          </a:p>
          <a:p>
            <a:pPr marL="0" indent="0" algn="l" defTabSz="914400" rtl="0" eaLnBrk="1" latinLnBrk="0" hangingPunct="1">
              <a:buFont typeface="Calibri" panose="020F0502020204030204" pitchFamily="34" charset="0"/>
              <a:buNone/>
            </a:pPr>
            <a:endParaRPr lang="de-DE" sz="1200" kern="1200" dirty="0">
              <a:solidFill>
                <a:schemeClr val="tx1"/>
              </a:solidFill>
              <a:latin typeface="+mn-lt"/>
              <a:ea typeface="+mn-ea"/>
              <a:cs typeface="+mn-cs"/>
            </a:endParaRPr>
          </a:p>
          <a:p>
            <a:pPr marL="171450" indent="-171450" algn="l" defTabSz="914400" rtl="0" eaLnBrk="1" latinLnBrk="0" hangingPunct="1">
              <a:buFont typeface="Calibri" panose="020F0502020204030204" pitchFamily="34" charset="0"/>
              <a:buChar char="»"/>
            </a:pPr>
            <a:r>
              <a:rPr lang="de-DE" sz="1200" kern="1200" dirty="0">
                <a:solidFill>
                  <a:schemeClr val="tx1"/>
                </a:solidFill>
                <a:latin typeface="+mn-lt"/>
                <a:ea typeface="+mn-ea"/>
                <a:cs typeface="+mn-cs"/>
              </a:rPr>
              <a:t>Muntern Sie Teilnehmende dazu auf, weitere Personen auf das Angebot aufmerksam zu machen.</a:t>
            </a:r>
          </a:p>
          <a:p>
            <a:pPr marL="171450" indent="-171450" algn="l" defTabSz="914400" rtl="0" eaLnBrk="1" latinLnBrk="0" hangingPunct="1">
              <a:buFont typeface="Calibri" panose="020F0502020204030204" pitchFamily="34" charset="0"/>
              <a:buChar char="»"/>
            </a:pPr>
            <a:endParaRPr lang="de-DE" sz="1200" kern="1200" dirty="0">
              <a:solidFill>
                <a:schemeClr val="tx1"/>
              </a:solidFill>
              <a:latin typeface="+mn-lt"/>
              <a:ea typeface="+mn-ea"/>
              <a:cs typeface="+mn-cs"/>
            </a:endParaRPr>
          </a:p>
          <a:p>
            <a:pPr marL="171450" indent="-171450" algn="l" defTabSz="914400" rtl="0" eaLnBrk="1" latinLnBrk="0" hangingPunct="1">
              <a:buFont typeface="Calibri" panose="020F0502020204030204" pitchFamily="34" charset="0"/>
              <a:buChar char="»"/>
            </a:pPr>
            <a:r>
              <a:rPr lang="de-DE" sz="1200" kern="1200" dirty="0">
                <a:solidFill>
                  <a:schemeClr val="tx1"/>
                </a:solidFill>
                <a:latin typeface="+mn-lt"/>
                <a:ea typeface="+mn-ea"/>
                <a:cs typeface="+mn-cs"/>
              </a:rPr>
              <a:t>Besprechen Sie den Ablauf bei einem unvorhergesehenen Ausfall eines Spaziergangs.</a:t>
            </a:r>
          </a:p>
          <a:p>
            <a:pPr marL="171450" indent="-171450" algn="l" defTabSz="914400" rtl="0" eaLnBrk="1" latinLnBrk="0" hangingPunct="1">
              <a:buFont typeface="Calibri" panose="020F0502020204030204" pitchFamily="34" charset="0"/>
              <a:buChar char="»"/>
            </a:pPr>
            <a:endParaRPr lang="de-DE" sz="1200" kern="1200" dirty="0">
              <a:solidFill>
                <a:schemeClr val="tx1"/>
              </a:solidFill>
              <a:latin typeface="+mn-lt"/>
              <a:ea typeface="+mn-ea"/>
              <a:cs typeface="+mn-cs"/>
            </a:endParaRPr>
          </a:p>
          <a:p>
            <a:pPr marL="171450" indent="-171450" algn="l" defTabSz="914400" rtl="0" eaLnBrk="1" latinLnBrk="0" hangingPunct="1">
              <a:buFont typeface="Calibri" panose="020F0502020204030204" pitchFamily="34" charset="0"/>
              <a:buChar char="»"/>
            </a:pPr>
            <a:r>
              <a:rPr lang="de-DE" sz="1200" kern="1200" dirty="0">
                <a:solidFill>
                  <a:schemeClr val="tx1"/>
                </a:solidFill>
                <a:latin typeface="+mn-lt"/>
                <a:ea typeface="+mn-ea"/>
                <a:cs typeface="+mn-cs"/>
              </a:rPr>
              <a:t>Klären sie den Umgang mit schlechtem Wetter.</a:t>
            </a:r>
          </a:p>
          <a:p>
            <a:pPr marL="171450" indent="-171450" algn="l" defTabSz="914400" rtl="0" eaLnBrk="1" latinLnBrk="0" hangingPunct="1">
              <a:buFont typeface="Calibri" panose="020F0502020204030204" pitchFamily="34" charset="0"/>
              <a:buChar char="»"/>
            </a:pPr>
            <a:endParaRPr lang="de-DE" sz="1200" kern="1200" dirty="0">
              <a:solidFill>
                <a:schemeClr val="tx1"/>
              </a:solidFill>
              <a:latin typeface="+mn-lt"/>
              <a:ea typeface="+mn-ea"/>
              <a:cs typeface="+mn-cs"/>
            </a:endParaRPr>
          </a:p>
          <a:p>
            <a:pPr marL="171450" indent="-171450" algn="l" defTabSz="914400" rtl="0" eaLnBrk="1" latinLnBrk="0" hangingPunct="1">
              <a:buFont typeface="Calibri" panose="020F0502020204030204" pitchFamily="34" charset="0"/>
              <a:buChar char="»"/>
            </a:pPr>
            <a:r>
              <a:rPr lang="de-DE" sz="1200" kern="1200" dirty="0">
                <a:solidFill>
                  <a:schemeClr val="tx1"/>
                </a:solidFill>
                <a:latin typeface="+mn-lt"/>
                <a:ea typeface="+mn-ea"/>
                <a:cs typeface="+mn-cs"/>
              </a:rPr>
              <a:t>Klären Sie mit der Einrichtung, wie viele Personen an der Spaziergangsgruppe teilnehmen können. Damit Sie und die Teilnehmenden sich wohlfüllen können. Braucht es u. U. zwei Gruppen, wenn es Teilnehmende mit unterschiedlichen Leistungsniveaus gibt?</a:t>
            </a:r>
          </a:p>
          <a:p>
            <a:endParaRPr lang="de-DE" dirty="0"/>
          </a:p>
          <a:p>
            <a:endParaRPr lang="de-DE" dirty="0"/>
          </a:p>
        </p:txBody>
      </p:sp>
      <p:sp>
        <p:nvSpPr>
          <p:cNvPr id="4" name="Foliennummernplatzhalter 3"/>
          <p:cNvSpPr>
            <a:spLocks noGrp="1"/>
          </p:cNvSpPr>
          <p:nvPr>
            <p:ph type="sldNum" sz="quarter" idx="5"/>
          </p:nvPr>
        </p:nvSpPr>
        <p:spPr/>
        <p:txBody>
          <a:bodyPr/>
          <a:lstStyle/>
          <a:p>
            <a:fld id="{D66588AA-4536-4B96-AAE4-EEAF915C714C}" type="slidenum">
              <a:rPr lang="de-DE" smtClean="0"/>
              <a:t>18</a:t>
            </a:fld>
            <a:endParaRPr lang="de-DE"/>
          </a:p>
        </p:txBody>
      </p:sp>
    </p:spTree>
    <p:extLst>
      <p:ext uri="{BB962C8B-B14F-4D97-AF65-F5344CB8AC3E}">
        <p14:creationId xmlns:p14="http://schemas.microsoft.com/office/powerpoint/2010/main" val="27589645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D66588AA-4536-4B96-AAE4-EEAF915C714C}" type="slidenum">
              <a:rPr lang="de-DE" smtClean="0"/>
              <a:t>20</a:t>
            </a:fld>
            <a:endParaRPr lang="de-DE"/>
          </a:p>
        </p:txBody>
      </p:sp>
    </p:spTree>
    <p:extLst>
      <p:ext uri="{BB962C8B-B14F-4D97-AF65-F5344CB8AC3E}">
        <p14:creationId xmlns:p14="http://schemas.microsoft.com/office/powerpoint/2010/main" val="6845084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228600" indent="-228600">
              <a:buFont typeface="Calibri" panose="020F0502020204030204" pitchFamily="34" charset="0"/>
              <a:buChar char="»"/>
            </a:pPr>
            <a:r>
              <a:rPr lang="de-DE" dirty="0"/>
              <a:t>Menschen, die sich an die vermittelnden Einrichtungen wenden oder Personen, die sie selber ansprechen.</a:t>
            </a:r>
          </a:p>
        </p:txBody>
      </p:sp>
      <p:sp>
        <p:nvSpPr>
          <p:cNvPr id="4" name="Foliennummernplatzhalter 3"/>
          <p:cNvSpPr>
            <a:spLocks noGrp="1"/>
          </p:cNvSpPr>
          <p:nvPr>
            <p:ph type="sldNum" sz="quarter" idx="5"/>
          </p:nvPr>
        </p:nvSpPr>
        <p:spPr/>
        <p:txBody>
          <a:bodyPr/>
          <a:lstStyle/>
          <a:p>
            <a:fld id="{D66588AA-4536-4B96-AAE4-EEAF915C714C}" type="slidenum">
              <a:rPr lang="de-DE" smtClean="0"/>
              <a:t>3</a:t>
            </a:fld>
            <a:endParaRPr lang="de-DE"/>
          </a:p>
        </p:txBody>
      </p:sp>
    </p:spTree>
    <p:extLst>
      <p:ext uri="{BB962C8B-B14F-4D97-AF65-F5344CB8AC3E}">
        <p14:creationId xmlns:p14="http://schemas.microsoft.com/office/powerpoint/2010/main" val="33859756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l"/>
            <a:r>
              <a:rPr lang="de-DE" sz="1800" b="0" i="0" u="none" strike="noStrike" baseline="0" dirty="0">
                <a:solidFill>
                  <a:srgbClr val="001D41"/>
                </a:solidFill>
                <a:latin typeface="TheSansBlack-Plain"/>
              </a:rPr>
              <a:t>» </a:t>
            </a:r>
            <a:r>
              <a:rPr lang="de-DE" sz="1800" b="0" i="0" u="none" strike="noStrike" baseline="0" dirty="0">
                <a:solidFill>
                  <a:srgbClr val="001D41"/>
                </a:solidFill>
                <a:latin typeface="Calibri" panose="020F0502020204030204" pitchFamily="34" charset="0"/>
              </a:rPr>
              <a:t>Grundsätzlich hat Bewegung positive </a:t>
            </a:r>
            <a:r>
              <a:rPr lang="de-DE" sz="1800" b="0" i="0" u="none" strike="noStrike" baseline="0" dirty="0" err="1">
                <a:solidFill>
                  <a:srgbClr val="001D41"/>
                </a:solidFill>
                <a:latin typeface="Calibri" panose="020F0502020204030204" pitchFamily="34" charset="0"/>
              </a:rPr>
              <a:t>Auswirkungenauf</a:t>
            </a:r>
            <a:r>
              <a:rPr lang="de-DE" sz="1800" b="0" i="0" u="none" strike="noStrike" baseline="0" dirty="0">
                <a:solidFill>
                  <a:srgbClr val="001D41"/>
                </a:solidFill>
                <a:latin typeface="Calibri" panose="020F0502020204030204" pitchFamily="34" charset="0"/>
              </a:rPr>
              <a:t> die Gesundheit, Lebensqualität und Selbstständigkeit bis ins hohe Alter.</a:t>
            </a:r>
          </a:p>
          <a:p>
            <a:pPr algn="l"/>
            <a:endParaRPr lang="de-DE" sz="1800" b="0" i="0" u="none" strike="noStrike" baseline="0" dirty="0">
              <a:solidFill>
                <a:srgbClr val="001D41"/>
              </a:solidFill>
              <a:latin typeface="Calibri" panose="020F0502020204030204" pitchFamily="34" charset="0"/>
            </a:endParaRPr>
          </a:p>
          <a:p>
            <a:pPr algn="l"/>
            <a:r>
              <a:rPr lang="de-DE" sz="1800" b="0" i="0" u="none" strike="noStrike" baseline="0" dirty="0">
                <a:solidFill>
                  <a:srgbClr val="001D41"/>
                </a:solidFill>
                <a:latin typeface="TheSansBlack-Plain"/>
              </a:rPr>
              <a:t>» </a:t>
            </a:r>
            <a:r>
              <a:rPr lang="de-DE" sz="1800" b="0" i="0" u="none" strike="noStrike" baseline="0" dirty="0">
                <a:solidFill>
                  <a:srgbClr val="001D41"/>
                </a:solidFill>
                <a:latin typeface="Calibri" panose="020F0502020204030204" pitchFamily="34" charset="0"/>
              </a:rPr>
              <a:t>Gemeinsames Spazierengehen fördert die soziale Teilhabe und Bewegung älterer</a:t>
            </a:r>
          </a:p>
          <a:p>
            <a:pPr algn="l"/>
            <a:r>
              <a:rPr lang="de-DE" sz="1800" b="0" i="0" u="none" strike="noStrike" baseline="0" dirty="0">
                <a:solidFill>
                  <a:srgbClr val="001D41"/>
                </a:solidFill>
                <a:latin typeface="Calibri" panose="020F0502020204030204" pitchFamily="34" charset="0"/>
              </a:rPr>
              <a:t>Menschen im Quartier. Das Erleben (neuer) sozialer Kontakte bei einem Gruppenangebote,</a:t>
            </a:r>
          </a:p>
          <a:p>
            <a:pPr algn="l"/>
            <a:r>
              <a:rPr lang="de-DE" sz="1800" b="0" i="0" u="none" strike="noStrike" baseline="0" dirty="0">
                <a:solidFill>
                  <a:srgbClr val="001D41"/>
                </a:solidFill>
                <a:latin typeface="Calibri" panose="020F0502020204030204" pitchFamily="34" charset="0"/>
              </a:rPr>
              <a:t>wie den „Berliner Spaziergangsgruppen“, hat einen positiven Einfluss auf</a:t>
            </a:r>
          </a:p>
          <a:p>
            <a:pPr algn="l"/>
            <a:r>
              <a:rPr lang="de-DE" sz="1800" b="0" i="0" u="none" strike="noStrike" baseline="0" dirty="0">
                <a:solidFill>
                  <a:srgbClr val="001D41"/>
                </a:solidFill>
                <a:latin typeface="Calibri" panose="020F0502020204030204" pitchFamily="34" charset="0"/>
              </a:rPr>
              <a:t>das Wohlbefinden und die Lebensqualität älterer Menschen.</a:t>
            </a:r>
          </a:p>
          <a:p>
            <a:pPr algn="l"/>
            <a:endParaRPr lang="de-DE" sz="1800" b="0" i="0" u="none" strike="noStrike" baseline="0" dirty="0">
              <a:solidFill>
                <a:srgbClr val="001D41"/>
              </a:solidFill>
              <a:latin typeface="Calibri" panose="020F0502020204030204" pitchFamily="34" charset="0"/>
            </a:endParaRPr>
          </a:p>
          <a:p>
            <a:pPr algn="l"/>
            <a:r>
              <a:rPr lang="de-DE" sz="1800" b="0" i="0" u="none" strike="noStrike" baseline="0" dirty="0">
                <a:solidFill>
                  <a:srgbClr val="001D41"/>
                </a:solidFill>
                <a:latin typeface="TheSansBlack-Plain"/>
              </a:rPr>
              <a:t>» </a:t>
            </a:r>
            <a:r>
              <a:rPr lang="de-DE" sz="1800" b="0" i="0" u="none" strike="noStrike" baseline="0" dirty="0">
                <a:solidFill>
                  <a:srgbClr val="001D41"/>
                </a:solidFill>
                <a:latin typeface="Calibri" panose="020F0502020204030204" pitchFamily="34" charset="0"/>
              </a:rPr>
              <a:t>Die Entwicklung und Umsetzung niedrigschwelliger Bewegungsangebote vor Ort</a:t>
            </a:r>
          </a:p>
          <a:p>
            <a:pPr algn="l"/>
            <a:r>
              <a:rPr lang="de-DE" sz="1800" b="0" i="0" u="none" strike="noStrike" baseline="0" dirty="0">
                <a:solidFill>
                  <a:srgbClr val="001D41"/>
                </a:solidFill>
                <a:latin typeface="Calibri" panose="020F0502020204030204" pitchFamily="34" charset="0"/>
              </a:rPr>
              <a:t>mit älteren Menschen, die sich bisher wenig oder gar nicht bewegen, oder bewegungsfördernde</a:t>
            </a:r>
          </a:p>
          <a:p>
            <a:pPr algn="l"/>
            <a:r>
              <a:rPr lang="de-DE" sz="1800" b="0" i="0" u="none" strike="noStrike" baseline="0" dirty="0">
                <a:solidFill>
                  <a:srgbClr val="001D41"/>
                </a:solidFill>
                <a:latin typeface="Calibri" panose="020F0502020204030204" pitchFamily="34" charset="0"/>
              </a:rPr>
              <a:t>Angebote aufgrund fehlender finanzieller Ressourcen oder Erfahrungen</a:t>
            </a:r>
          </a:p>
          <a:p>
            <a:pPr algn="l"/>
            <a:r>
              <a:rPr lang="de-DE" sz="1800" b="0" i="0" u="none" strike="noStrike" baseline="0" dirty="0">
                <a:solidFill>
                  <a:srgbClr val="001D41"/>
                </a:solidFill>
                <a:latin typeface="Calibri" panose="020F0502020204030204" pitchFamily="34" charset="0"/>
              </a:rPr>
              <a:t>nicht in Anspruch nehmen (können), fördert die gesundheitliche Chancengleichheit.</a:t>
            </a:r>
            <a:endParaRPr lang="de-DE" dirty="0"/>
          </a:p>
        </p:txBody>
      </p:sp>
      <p:sp>
        <p:nvSpPr>
          <p:cNvPr id="4" name="Foliennummernplatzhalter 3"/>
          <p:cNvSpPr>
            <a:spLocks noGrp="1"/>
          </p:cNvSpPr>
          <p:nvPr>
            <p:ph type="sldNum" sz="quarter" idx="5"/>
          </p:nvPr>
        </p:nvSpPr>
        <p:spPr/>
        <p:txBody>
          <a:bodyPr/>
          <a:lstStyle/>
          <a:p>
            <a:fld id="{D66588AA-4536-4B96-AAE4-EEAF915C714C}" type="slidenum">
              <a:rPr lang="de-DE" smtClean="0"/>
              <a:t>4</a:t>
            </a:fld>
            <a:endParaRPr lang="de-DE"/>
          </a:p>
        </p:txBody>
      </p:sp>
    </p:spTree>
    <p:extLst>
      <p:ext uri="{BB962C8B-B14F-4D97-AF65-F5344CB8AC3E}">
        <p14:creationId xmlns:p14="http://schemas.microsoft.com/office/powerpoint/2010/main" val="28619132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lvl="0" indent="0" algn="just">
              <a:lnSpc>
                <a:spcPct val="115000"/>
              </a:lnSpc>
              <a:spcAft>
                <a:spcPts val="0"/>
              </a:spcAft>
              <a:buFont typeface="Symbol" panose="05050102010706020507" pitchFamily="18" charset="2"/>
              <a:buNone/>
              <a:tabLst>
                <a:tab pos="457200" algn="l"/>
              </a:tabLst>
            </a:pPr>
            <a:r>
              <a:rPr lang="de-LI" sz="1800" dirty="0">
                <a:effectLst/>
                <a:latin typeface="Tahoma" panose="020B0604030504040204" pitchFamily="34" charset="0"/>
                <a:ea typeface="Calibri" panose="020F0502020204030204" pitchFamily="34" charset="0"/>
                <a:cs typeface="Times New Roman" panose="02020603050405020304" pitchFamily="18" charset="0"/>
              </a:rPr>
              <a:t>Gut zu wissen</a:t>
            </a:r>
          </a:p>
          <a:p>
            <a:pPr marL="171450" lvl="0" indent="-171450" algn="l" defTabSz="914400" rtl="0" eaLnBrk="1" latinLnBrk="0" hangingPunct="1">
              <a:lnSpc>
                <a:spcPct val="115000"/>
              </a:lnSpc>
              <a:spcAft>
                <a:spcPts val="0"/>
              </a:spcAft>
              <a:buFont typeface="Calibri" panose="020F0502020204030204" pitchFamily="34" charset="0"/>
              <a:buChar char="»"/>
              <a:tabLst>
                <a:tab pos="457200" algn="l"/>
              </a:tabLst>
            </a:pPr>
            <a:r>
              <a:rPr lang="de-LI" sz="1200" kern="1200" dirty="0">
                <a:solidFill>
                  <a:schemeClr val="tx1"/>
                </a:solidFill>
                <a:latin typeface="+mn-lt"/>
                <a:ea typeface="+mn-ea"/>
                <a:cs typeface="+mn-cs"/>
              </a:rPr>
              <a:t>Im Mittelpunkt der Spaziergangsgruppen steht die Geselligkeit und die Bewegung in der Gemeinschaft.</a:t>
            </a:r>
          </a:p>
          <a:p>
            <a:pPr marL="171450" lvl="0" indent="-171450" algn="l" defTabSz="914400" rtl="0" eaLnBrk="1" latinLnBrk="0" hangingPunct="1">
              <a:lnSpc>
                <a:spcPct val="115000"/>
              </a:lnSpc>
              <a:spcAft>
                <a:spcPts val="0"/>
              </a:spcAft>
              <a:buFont typeface="Calibri" panose="020F0502020204030204" pitchFamily="34" charset="0"/>
              <a:buChar char="»"/>
              <a:tabLst>
                <a:tab pos="457200" algn="l"/>
              </a:tabLst>
            </a:pPr>
            <a:endParaRPr lang="de-DE" sz="1200" kern="1200" dirty="0">
              <a:solidFill>
                <a:schemeClr val="tx1"/>
              </a:solidFill>
              <a:latin typeface="+mn-lt"/>
              <a:ea typeface="+mn-ea"/>
              <a:cs typeface="+mn-cs"/>
            </a:endParaRPr>
          </a:p>
          <a:p>
            <a:pPr marL="171450" lvl="0" indent="-171450" algn="l" defTabSz="914400" rtl="0" eaLnBrk="1" latinLnBrk="0" hangingPunct="1">
              <a:lnSpc>
                <a:spcPct val="115000"/>
              </a:lnSpc>
              <a:spcAft>
                <a:spcPts val="0"/>
              </a:spcAft>
              <a:buFont typeface="Calibri" panose="020F0502020204030204" pitchFamily="34" charset="0"/>
              <a:buChar char="»"/>
              <a:tabLst>
                <a:tab pos="457200" algn="l"/>
              </a:tabLst>
            </a:pPr>
            <a:r>
              <a:rPr lang="de-LI" sz="1200" kern="1200" dirty="0">
                <a:solidFill>
                  <a:schemeClr val="tx1"/>
                </a:solidFill>
                <a:latin typeface="+mn-lt"/>
                <a:ea typeface="+mn-ea"/>
                <a:cs typeface="+mn-cs"/>
              </a:rPr>
              <a:t>Spaziergangsgruppen sind offene Gruppen und sollten nicht mehr als zehn Spaziergängerinnen und –</a:t>
            </a:r>
            <a:r>
              <a:rPr lang="de-LI" sz="1200" kern="1200" dirty="0" err="1">
                <a:solidFill>
                  <a:schemeClr val="tx1"/>
                </a:solidFill>
                <a:latin typeface="+mn-lt"/>
                <a:ea typeface="+mn-ea"/>
                <a:cs typeface="+mn-cs"/>
              </a:rPr>
              <a:t>gänger</a:t>
            </a:r>
            <a:r>
              <a:rPr lang="de-LI" sz="1200" kern="1200" dirty="0">
                <a:solidFill>
                  <a:schemeClr val="tx1"/>
                </a:solidFill>
                <a:latin typeface="+mn-lt"/>
                <a:ea typeface="+mn-ea"/>
                <a:cs typeface="+mn-cs"/>
              </a:rPr>
              <a:t> umfassen, damit Sie noch alle „im Blick“ haben können.</a:t>
            </a:r>
          </a:p>
          <a:p>
            <a:pPr marL="171450" lvl="0" indent="-171450" algn="l" defTabSz="914400" rtl="0" eaLnBrk="1" latinLnBrk="0" hangingPunct="1">
              <a:lnSpc>
                <a:spcPct val="115000"/>
              </a:lnSpc>
              <a:spcAft>
                <a:spcPts val="0"/>
              </a:spcAft>
              <a:buFont typeface="Calibri" panose="020F0502020204030204" pitchFamily="34" charset="0"/>
              <a:buChar char="»"/>
              <a:tabLst>
                <a:tab pos="457200" algn="l"/>
              </a:tabLst>
            </a:pPr>
            <a:endParaRPr lang="de-DE" sz="1200" kern="1200" dirty="0">
              <a:solidFill>
                <a:schemeClr val="tx1"/>
              </a:solidFill>
              <a:latin typeface="+mn-lt"/>
              <a:ea typeface="+mn-ea"/>
              <a:cs typeface="+mn-cs"/>
            </a:endParaRPr>
          </a:p>
          <a:p>
            <a:pPr marL="171450" lvl="0" indent="-171450" algn="l" defTabSz="914400" rtl="0" eaLnBrk="1" latinLnBrk="0" hangingPunct="1">
              <a:lnSpc>
                <a:spcPct val="115000"/>
              </a:lnSpc>
              <a:spcAft>
                <a:spcPts val="0"/>
              </a:spcAft>
              <a:buFont typeface="Calibri" panose="020F0502020204030204" pitchFamily="34" charset="0"/>
              <a:buChar char="»"/>
              <a:tabLst>
                <a:tab pos="457200" algn="l"/>
              </a:tabLst>
            </a:pPr>
            <a:r>
              <a:rPr lang="de-LI" sz="1200" kern="1200" dirty="0">
                <a:solidFill>
                  <a:schemeClr val="tx1"/>
                </a:solidFill>
                <a:latin typeface="+mn-lt"/>
                <a:ea typeface="+mn-ea"/>
                <a:cs typeface="+mn-cs"/>
              </a:rPr>
              <a:t>Im Idealfall gibt es eine zweite Person, die Sie bei den Spaziergängen unterstützt und die Sie im Falle von Urlaub oder Krankheit vertreten kann. </a:t>
            </a:r>
          </a:p>
          <a:p>
            <a:pPr marL="171450" lvl="0" indent="-171450" algn="l" defTabSz="914400" rtl="0" eaLnBrk="1" latinLnBrk="0" hangingPunct="1">
              <a:lnSpc>
                <a:spcPct val="115000"/>
              </a:lnSpc>
              <a:spcAft>
                <a:spcPts val="0"/>
              </a:spcAft>
              <a:buFont typeface="Calibri" panose="020F0502020204030204" pitchFamily="34" charset="0"/>
              <a:buChar char="»"/>
              <a:tabLst>
                <a:tab pos="457200" algn="l"/>
              </a:tabLst>
            </a:pPr>
            <a:endParaRPr lang="de-DE" sz="1200" kern="1200" dirty="0">
              <a:solidFill>
                <a:schemeClr val="tx1"/>
              </a:solidFill>
              <a:latin typeface="+mn-lt"/>
              <a:ea typeface="+mn-ea"/>
              <a:cs typeface="+mn-cs"/>
            </a:endParaRPr>
          </a:p>
          <a:p>
            <a:pPr marL="171450" lvl="0" indent="-171450" algn="l" defTabSz="914400" rtl="0" eaLnBrk="1" latinLnBrk="0" hangingPunct="1">
              <a:lnSpc>
                <a:spcPct val="115000"/>
              </a:lnSpc>
              <a:spcAft>
                <a:spcPts val="0"/>
              </a:spcAft>
              <a:buFont typeface="Calibri" panose="020F0502020204030204" pitchFamily="34" charset="0"/>
              <a:buChar char="»"/>
              <a:tabLst>
                <a:tab pos="457200" algn="l"/>
              </a:tabLst>
            </a:pPr>
            <a:r>
              <a:rPr lang="de-LI" sz="1200" kern="1200" dirty="0">
                <a:solidFill>
                  <a:schemeClr val="tx1"/>
                </a:solidFill>
                <a:latin typeface="+mn-lt"/>
                <a:ea typeface="+mn-ea"/>
                <a:cs typeface="+mn-cs"/>
              </a:rPr>
              <a:t>Vielen ältere Menschen fällt es am Anfang schwer Unbekannten gegenüber Vertrauen aufzubauen. Stellen Sie sich vor, erzählen Sie von sich und respektieren Sie anfängliche Ängste, seien Sie offen.</a:t>
            </a:r>
          </a:p>
          <a:p>
            <a:pPr marL="171450" lvl="0" indent="-171450" algn="l" defTabSz="914400" rtl="0" eaLnBrk="1" latinLnBrk="0" hangingPunct="1">
              <a:lnSpc>
                <a:spcPct val="115000"/>
              </a:lnSpc>
              <a:spcAft>
                <a:spcPts val="0"/>
              </a:spcAft>
              <a:buFont typeface="Calibri" panose="020F0502020204030204" pitchFamily="34" charset="0"/>
              <a:buChar char="»"/>
              <a:tabLst>
                <a:tab pos="457200" algn="l"/>
              </a:tabLst>
            </a:pPr>
            <a:endParaRPr lang="de-DE" sz="1200" kern="1200" dirty="0">
              <a:solidFill>
                <a:schemeClr val="tx1"/>
              </a:solidFill>
              <a:latin typeface="+mn-lt"/>
              <a:ea typeface="+mn-ea"/>
              <a:cs typeface="+mn-cs"/>
            </a:endParaRPr>
          </a:p>
          <a:p>
            <a:pPr marL="171450" lvl="0" indent="-171450" algn="l" defTabSz="914400" rtl="0" eaLnBrk="1" latinLnBrk="0" hangingPunct="1">
              <a:lnSpc>
                <a:spcPct val="115000"/>
              </a:lnSpc>
              <a:spcAft>
                <a:spcPts val="0"/>
              </a:spcAft>
              <a:buFont typeface="Calibri" panose="020F0502020204030204" pitchFamily="34" charset="0"/>
              <a:buChar char="»"/>
              <a:tabLst>
                <a:tab pos="457200" algn="l"/>
              </a:tabLst>
            </a:pPr>
            <a:r>
              <a:rPr lang="de-LI" sz="1200" kern="1200" dirty="0">
                <a:solidFill>
                  <a:schemeClr val="tx1"/>
                </a:solidFill>
                <a:latin typeface="+mn-lt"/>
                <a:ea typeface="+mn-ea"/>
                <a:cs typeface="+mn-cs"/>
              </a:rPr>
              <a:t>Eine Zeitstruktur ist für viele Menschen wichtig und hilfreich – egal ob jung oder älter, versuchen Sie regelmäßige Termine für die Spaziergänge zu finden.</a:t>
            </a:r>
            <a:endParaRPr lang="de-DE" sz="1200" kern="1200" dirty="0">
              <a:solidFill>
                <a:schemeClr val="tx1"/>
              </a:solidFill>
              <a:latin typeface="+mn-lt"/>
              <a:ea typeface="+mn-ea"/>
              <a:cs typeface="+mn-cs"/>
            </a:endParaRPr>
          </a:p>
          <a:p>
            <a:endParaRPr lang="de-DE" dirty="0"/>
          </a:p>
        </p:txBody>
      </p:sp>
      <p:sp>
        <p:nvSpPr>
          <p:cNvPr id="4" name="Foliennummernplatzhalter 3"/>
          <p:cNvSpPr>
            <a:spLocks noGrp="1"/>
          </p:cNvSpPr>
          <p:nvPr>
            <p:ph type="sldNum" sz="quarter" idx="5"/>
          </p:nvPr>
        </p:nvSpPr>
        <p:spPr/>
        <p:txBody>
          <a:bodyPr/>
          <a:lstStyle/>
          <a:p>
            <a:fld id="{D66588AA-4536-4B96-AAE4-EEAF915C714C}" type="slidenum">
              <a:rPr lang="de-DE" smtClean="0"/>
              <a:t>10</a:t>
            </a:fld>
            <a:endParaRPr lang="de-DE"/>
          </a:p>
        </p:txBody>
      </p:sp>
    </p:spTree>
    <p:extLst>
      <p:ext uri="{BB962C8B-B14F-4D97-AF65-F5344CB8AC3E}">
        <p14:creationId xmlns:p14="http://schemas.microsoft.com/office/powerpoint/2010/main" val="18735461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l"/>
            <a:r>
              <a:rPr lang="de-DE" sz="1800" b="0" i="0" u="none" strike="noStrike" baseline="0" dirty="0">
                <a:solidFill>
                  <a:srgbClr val="001D41"/>
                </a:solidFill>
                <a:latin typeface="Calibri" panose="020F0502020204030204" pitchFamily="34" charset="0"/>
              </a:rPr>
              <a:t>» </a:t>
            </a:r>
            <a:r>
              <a:rPr lang="de-DE" sz="1800" b="1" i="0" u="none" strike="noStrike" baseline="0" dirty="0">
                <a:solidFill>
                  <a:srgbClr val="001D41"/>
                </a:solidFill>
                <a:latin typeface="Calibri-Bold"/>
              </a:rPr>
              <a:t>Entdeckungsspaziergänge: </a:t>
            </a:r>
            <a:r>
              <a:rPr lang="de-DE" sz="1800" b="0" i="0" u="none" strike="noStrike" baseline="0" dirty="0">
                <a:solidFill>
                  <a:srgbClr val="001D41"/>
                </a:solidFill>
                <a:latin typeface="Calibri" panose="020F0502020204030204" pitchFamily="34" charset="0"/>
              </a:rPr>
              <a:t>Woher kommt eigentlich der Straßenname/Name der</a:t>
            </a:r>
          </a:p>
          <a:p>
            <a:pPr algn="l"/>
            <a:r>
              <a:rPr lang="de-DE" sz="1800" b="0" i="0" u="none" strike="noStrike" baseline="0" dirty="0">
                <a:solidFill>
                  <a:srgbClr val="001D41"/>
                </a:solidFill>
                <a:latin typeface="Calibri" panose="020F0502020204030204" pitchFamily="34" charset="0"/>
              </a:rPr>
              <a:t>Plätze? Welche besonderen Orte/Erinnerungstafeln etc. gibt es in der direkten Umgebung?</a:t>
            </a:r>
          </a:p>
          <a:p>
            <a:pPr algn="l"/>
            <a:r>
              <a:rPr lang="de-DE" sz="1800" b="0" i="0" u="none" strike="noStrike" baseline="0" dirty="0">
                <a:solidFill>
                  <a:srgbClr val="001D41"/>
                </a:solidFill>
                <a:latin typeface="Calibri" panose="020F0502020204030204" pitchFamily="34" charset="0"/>
              </a:rPr>
              <a:t>Was ist die Geschichte der Häuser/Bauwerke/Geschäfte? Wann ist diese</a:t>
            </a:r>
          </a:p>
          <a:p>
            <a:pPr algn="l"/>
            <a:r>
              <a:rPr lang="de-DE" sz="1800" b="0" i="0" u="none" strike="noStrike" baseline="0" dirty="0">
                <a:solidFill>
                  <a:srgbClr val="001D41"/>
                </a:solidFill>
                <a:latin typeface="Calibri" panose="020F0502020204030204" pitchFamily="34" charset="0"/>
              </a:rPr>
              <a:t>Grünanlage entstanden? Auch als Spaziergangsbegleiterin oder -begleiter können</a:t>
            </a:r>
          </a:p>
          <a:p>
            <a:pPr algn="l"/>
            <a:r>
              <a:rPr lang="de-DE" sz="1800" b="0" i="0" u="none" strike="noStrike" baseline="0" dirty="0">
                <a:solidFill>
                  <a:srgbClr val="001D41"/>
                </a:solidFill>
                <a:latin typeface="Calibri" panose="020F0502020204030204" pitchFamily="34" charset="0"/>
              </a:rPr>
              <a:t>Sie viel von den älteren Menschen lernen, die teilweise schon sehr lange im Stadtteil</a:t>
            </a:r>
          </a:p>
          <a:p>
            <a:pPr algn="l"/>
            <a:r>
              <a:rPr lang="de-DE" sz="1800" b="0" i="0" u="none" strike="noStrike" baseline="0" dirty="0">
                <a:solidFill>
                  <a:srgbClr val="001D41"/>
                </a:solidFill>
                <a:latin typeface="Calibri" panose="020F0502020204030204" pitchFamily="34" charset="0"/>
              </a:rPr>
              <a:t>wohnen.</a:t>
            </a:r>
          </a:p>
          <a:p>
            <a:pPr algn="l"/>
            <a:r>
              <a:rPr lang="de-DE" sz="1800" b="0" i="0" u="none" strike="noStrike" baseline="0" dirty="0">
                <a:solidFill>
                  <a:srgbClr val="001D41"/>
                </a:solidFill>
                <a:latin typeface="Calibri" panose="020F0502020204030204" pitchFamily="34" charset="0"/>
              </a:rPr>
              <a:t>» </a:t>
            </a:r>
            <a:r>
              <a:rPr lang="de-DE" sz="1800" b="1" i="0" u="none" strike="noStrike" baseline="0" dirty="0">
                <a:solidFill>
                  <a:srgbClr val="001D41"/>
                </a:solidFill>
                <a:latin typeface="Calibri-Bold"/>
              </a:rPr>
              <a:t>Kulturspaziergänge: </a:t>
            </a:r>
            <a:r>
              <a:rPr lang="de-DE" sz="1800" b="0" i="0" u="none" strike="noStrike" baseline="0" dirty="0">
                <a:solidFill>
                  <a:srgbClr val="001D41"/>
                </a:solidFill>
                <a:latin typeface="Calibri" panose="020F0502020204030204" pitchFamily="34" charset="0"/>
              </a:rPr>
              <a:t>Spaziergänge zu kulturellen/ musikalischen/ literarischen Orten</a:t>
            </a:r>
          </a:p>
          <a:p>
            <a:pPr algn="l"/>
            <a:r>
              <a:rPr lang="de-DE" sz="1800" b="0" i="0" u="none" strike="noStrike" baseline="0" dirty="0">
                <a:solidFill>
                  <a:srgbClr val="001D41"/>
                </a:solidFill>
                <a:latin typeface="Calibri" panose="020F0502020204030204" pitchFamily="34" charset="0"/>
              </a:rPr>
              <a:t>» </a:t>
            </a:r>
            <a:r>
              <a:rPr lang="de-DE" sz="1800" b="1" i="0" u="none" strike="noStrike" baseline="0" dirty="0">
                <a:solidFill>
                  <a:srgbClr val="001D41"/>
                </a:solidFill>
                <a:latin typeface="Calibri-Bold"/>
              </a:rPr>
              <a:t>Historische Spaziergänge: </a:t>
            </a:r>
            <a:r>
              <a:rPr lang="de-DE" sz="1800" b="0" i="0" u="none" strike="noStrike" baseline="0" dirty="0">
                <a:solidFill>
                  <a:srgbClr val="001D41"/>
                </a:solidFill>
                <a:latin typeface="Calibri" panose="020F0502020204030204" pitchFamily="34" charset="0"/>
              </a:rPr>
              <a:t>Spaziergänge/ Führungen durch historische Orte</a:t>
            </a:r>
          </a:p>
          <a:p>
            <a:pPr algn="l"/>
            <a:r>
              <a:rPr lang="de-DE" sz="1800" b="0" i="0" u="none" strike="noStrike" baseline="0" dirty="0">
                <a:solidFill>
                  <a:srgbClr val="001D41"/>
                </a:solidFill>
                <a:latin typeface="Calibri" panose="020F0502020204030204" pitchFamily="34" charset="0"/>
              </a:rPr>
              <a:t>» </a:t>
            </a:r>
            <a:r>
              <a:rPr lang="de-DE" sz="1800" b="1" i="0" u="none" strike="noStrike" baseline="0" dirty="0">
                <a:solidFill>
                  <a:srgbClr val="001D41"/>
                </a:solidFill>
                <a:latin typeface="Calibri-Bold"/>
              </a:rPr>
              <a:t>Generationenübergreifende Spaziergänge </a:t>
            </a:r>
            <a:r>
              <a:rPr lang="de-DE" sz="1800" b="0" i="0" u="none" strike="noStrike" baseline="0" dirty="0">
                <a:solidFill>
                  <a:srgbClr val="001D41"/>
                </a:solidFill>
                <a:latin typeface="Calibri" panose="020F0502020204030204" pitchFamily="34" charset="0"/>
              </a:rPr>
              <a:t>mit Kindern und Jugendlichen</a:t>
            </a:r>
          </a:p>
          <a:p>
            <a:pPr algn="l"/>
            <a:r>
              <a:rPr lang="de-DE" sz="1800" b="0" i="0" u="none" strike="noStrike" baseline="0" dirty="0">
                <a:solidFill>
                  <a:srgbClr val="001D41"/>
                </a:solidFill>
                <a:latin typeface="Calibri" panose="020F0502020204030204" pitchFamily="34" charset="0"/>
              </a:rPr>
              <a:t>» </a:t>
            </a:r>
            <a:r>
              <a:rPr lang="de-DE" sz="1800" b="1" i="0" u="none" strike="noStrike" baseline="0" dirty="0" err="1">
                <a:solidFill>
                  <a:srgbClr val="001D41"/>
                </a:solidFill>
                <a:latin typeface="Calibri-Bold"/>
              </a:rPr>
              <a:t>Brainwalking</a:t>
            </a:r>
            <a:r>
              <a:rPr lang="de-DE" sz="1800" b="1" i="0" u="none" strike="noStrike" baseline="0" dirty="0">
                <a:solidFill>
                  <a:srgbClr val="001D41"/>
                </a:solidFill>
                <a:latin typeface="Calibri-Bold"/>
              </a:rPr>
              <a:t>: </a:t>
            </a:r>
            <a:r>
              <a:rPr lang="de-DE" sz="1800" b="0" i="0" u="none" strike="noStrike" baseline="0" dirty="0">
                <a:solidFill>
                  <a:srgbClr val="001D41"/>
                </a:solidFill>
                <a:latin typeface="Calibri" panose="020F0502020204030204" pitchFamily="34" charset="0"/>
              </a:rPr>
              <a:t>Spaziergänge für die körperliche und geistige Fitness</a:t>
            </a:r>
          </a:p>
          <a:p>
            <a:pPr algn="l"/>
            <a:r>
              <a:rPr lang="de-DE" sz="1800" b="0" i="0" u="none" strike="noStrike" baseline="0" dirty="0">
                <a:solidFill>
                  <a:srgbClr val="001D41"/>
                </a:solidFill>
                <a:latin typeface="TheSansBlack-Plain"/>
              </a:rPr>
              <a:t>»</a:t>
            </a:r>
            <a:r>
              <a:rPr lang="de-DE" sz="1800" b="0" i="0" u="none" strike="noStrike" baseline="0" dirty="0">
                <a:solidFill>
                  <a:srgbClr val="001D41"/>
                </a:solidFill>
                <a:latin typeface="Calibri" panose="020F0502020204030204" pitchFamily="34" charset="0"/>
              </a:rPr>
              <a:t> </a:t>
            </a:r>
            <a:r>
              <a:rPr lang="de-DE" sz="1800" b="1" i="0" u="none" strike="noStrike" baseline="0" dirty="0">
                <a:solidFill>
                  <a:srgbClr val="001D41"/>
                </a:solidFill>
                <a:latin typeface="Calibri-Bold"/>
              </a:rPr>
              <a:t>Stadtteilbegehungen: </a:t>
            </a:r>
            <a:r>
              <a:rPr lang="de-DE" sz="1800" b="0" i="0" u="none" strike="noStrike" baseline="0" dirty="0">
                <a:solidFill>
                  <a:srgbClr val="001D41"/>
                </a:solidFill>
                <a:latin typeface="Calibri" panose="020F0502020204030204" pitchFamily="34" charset="0"/>
              </a:rPr>
              <a:t>Spaziergänge zur Gestaltung einer bewegungsfreundlichen/-</a:t>
            </a:r>
          </a:p>
          <a:p>
            <a:pPr algn="l"/>
            <a:r>
              <a:rPr lang="de-DE" sz="1800" b="0" i="0" u="none" strike="noStrike" baseline="0" dirty="0">
                <a:solidFill>
                  <a:srgbClr val="001D41"/>
                </a:solidFill>
                <a:latin typeface="Calibri" panose="020F0502020204030204" pitchFamily="34" charset="0"/>
              </a:rPr>
              <a:t>förderlichen Wohnumgebung durch Identifizierung von Barrieren</a:t>
            </a:r>
          </a:p>
          <a:p>
            <a:pPr algn="l"/>
            <a:r>
              <a:rPr lang="de-DE" sz="1800" b="0" i="0" u="none" strike="noStrike" baseline="0" dirty="0">
                <a:solidFill>
                  <a:srgbClr val="001D41"/>
                </a:solidFill>
                <a:latin typeface="TheSansBlack-Plain"/>
              </a:rPr>
              <a:t>»</a:t>
            </a:r>
            <a:r>
              <a:rPr lang="de-DE" sz="1800" b="0" i="0" u="none" strike="noStrike" baseline="0" dirty="0">
                <a:solidFill>
                  <a:srgbClr val="001D41"/>
                </a:solidFill>
                <a:latin typeface="Calibri" panose="020F0502020204030204" pitchFamily="34" charset="0"/>
              </a:rPr>
              <a:t> </a:t>
            </a:r>
            <a:r>
              <a:rPr lang="de-DE" sz="1800" b="1" i="0" u="none" strike="noStrike" baseline="0" dirty="0">
                <a:solidFill>
                  <a:srgbClr val="001D41"/>
                </a:solidFill>
                <a:latin typeface="Calibri-Bold"/>
              </a:rPr>
              <a:t>Nachbarschafts-Spaziergänge: </a:t>
            </a:r>
            <a:r>
              <a:rPr lang="de-DE" sz="1800" b="0" i="0" u="none" strike="noStrike" baseline="0" dirty="0">
                <a:solidFill>
                  <a:srgbClr val="001D41"/>
                </a:solidFill>
                <a:latin typeface="Calibri" panose="020F0502020204030204" pitchFamily="34" charset="0"/>
              </a:rPr>
              <a:t>Spaziergänge zu Treffpunkten in der Nachbarschaft,</a:t>
            </a:r>
          </a:p>
          <a:p>
            <a:pPr algn="l"/>
            <a:r>
              <a:rPr lang="de-DE" sz="1800" b="0" i="0" u="none" strike="noStrike" baseline="0" dirty="0">
                <a:solidFill>
                  <a:srgbClr val="001D41"/>
                </a:solidFill>
                <a:latin typeface="Calibri" panose="020F0502020204030204" pitchFamily="34" charset="0"/>
              </a:rPr>
              <a:t>preiswerten Essensmöglichkeiten oder Büchertausch-Orten</a:t>
            </a:r>
          </a:p>
          <a:p>
            <a:pPr algn="l"/>
            <a:r>
              <a:rPr lang="de-DE" sz="1800" b="0" i="0" u="none" strike="noStrike" baseline="0" dirty="0">
                <a:solidFill>
                  <a:srgbClr val="001D41"/>
                </a:solidFill>
                <a:latin typeface="Calibri" panose="020F0502020204030204" pitchFamily="34" charset="0"/>
              </a:rPr>
              <a:t>Damit der Organisationsaufwand für die Begleiterinnen und Begleiter überschaubar</a:t>
            </a:r>
          </a:p>
          <a:p>
            <a:pPr algn="l"/>
            <a:r>
              <a:rPr lang="de-DE" sz="1800" b="0" i="0" u="none" strike="noStrike" baseline="0" dirty="0">
                <a:solidFill>
                  <a:srgbClr val="001D41"/>
                </a:solidFill>
                <a:latin typeface="Calibri" panose="020F0502020204030204" pitchFamily="34" charset="0"/>
              </a:rPr>
              <a:t>bleibt, sollten diese besonderen Spaziergänge die Ausnahme bleiben.</a:t>
            </a:r>
            <a:endParaRPr lang="de-DE" dirty="0"/>
          </a:p>
        </p:txBody>
      </p:sp>
      <p:sp>
        <p:nvSpPr>
          <p:cNvPr id="4" name="Foliennummernplatzhalter 3"/>
          <p:cNvSpPr>
            <a:spLocks noGrp="1"/>
          </p:cNvSpPr>
          <p:nvPr>
            <p:ph type="sldNum" sz="quarter" idx="5"/>
          </p:nvPr>
        </p:nvSpPr>
        <p:spPr/>
        <p:txBody>
          <a:bodyPr/>
          <a:lstStyle/>
          <a:p>
            <a:fld id="{D66588AA-4536-4B96-AAE4-EEAF915C714C}" type="slidenum">
              <a:rPr lang="de-DE" smtClean="0"/>
              <a:t>13</a:t>
            </a:fld>
            <a:endParaRPr lang="de-DE"/>
          </a:p>
        </p:txBody>
      </p:sp>
    </p:spTree>
    <p:extLst>
      <p:ext uri="{BB962C8B-B14F-4D97-AF65-F5344CB8AC3E}">
        <p14:creationId xmlns:p14="http://schemas.microsoft.com/office/powerpoint/2010/main" val="25742373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i="1" dirty="0"/>
              <a:t>Wenn Sie als Einrichtung eine Kiezsportübungsleiterausbildung anbieten, bietet sich hier an auf Ihr Angebot hinzuwiesen. </a:t>
            </a:r>
          </a:p>
        </p:txBody>
      </p:sp>
      <p:sp>
        <p:nvSpPr>
          <p:cNvPr id="4" name="Foliennummernplatzhalter 3"/>
          <p:cNvSpPr>
            <a:spLocks noGrp="1"/>
          </p:cNvSpPr>
          <p:nvPr>
            <p:ph type="sldNum" sz="quarter" idx="5"/>
          </p:nvPr>
        </p:nvSpPr>
        <p:spPr/>
        <p:txBody>
          <a:bodyPr/>
          <a:lstStyle/>
          <a:p>
            <a:fld id="{D66588AA-4536-4B96-AAE4-EEAF915C714C}" type="slidenum">
              <a:rPr lang="de-DE" smtClean="0"/>
              <a:t>14</a:t>
            </a:fld>
            <a:endParaRPr lang="de-DE"/>
          </a:p>
        </p:txBody>
      </p:sp>
    </p:spTree>
    <p:extLst>
      <p:ext uri="{BB962C8B-B14F-4D97-AF65-F5344CB8AC3E}">
        <p14:creationId xmlns:p14="http://schemas.microsoft.com/office/powerpoint/2010/main" val="4474490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Calibri" panose="020F0502020204030204" pitchFamily="34" charset="0"/>
              <a:buChar char="»"/>
              <a:tabLst/>
              <a:defRPr/>
            </a:pPr>
            <a:r>
              <a:rPr lang="de-DE" sz="1200" kern="1200" dirty="0">
                <a:solidFill>
                  <a:schemeClr val="tx1"/>
                </a:solidFill>
                <a:latin typeface="+mn-lt"/>
                <a:ea typeface="+mn-ea"/>
                <a:cs typeface="+mn-cs"/>
              </a:rPr>
              <a:t>Für viele z. B. allein, mit wenig sozialen Kontakten oder sozial isoliert lebenden älteren Menschen kann Bewegung in einer Gruppe ungewohnt oder sogar unbekannt sein, so dass ein Gruppenangebot eine Hürde zur Teilnahme an bewegungs-förderlichen Aktivitäten bedeuten kann.</a:t>
            </a:r>
          </a:p>
          <a:p>
            <a:pPr marL="171450" indent="-171450" algn="l" defTabSz="914400" rtl="0" eaLnBrk="1" latinLnBrk="0" hangingPunct="1">
              <a:buFont typeface="Calibri" panose="020F0502020204030204" pitchFamily="34" charset="0"/>
              <a:buChar char="»"/>
            </a:pPr>
            <a:endParaRPr lang="de-DE" sz="1200" kern="1200" dirty="0">
              <a:solidFill>
                <a:schemeClr val="tx1"/>
              </a:solidFill>
              <a:latin typeface="+mn-lt"/>
              <a:ea typeface="+mn-ea"/>
              <a:cs typeface="+mn-cs"/>
            </a:endParaRPr>
          </a:p>
        </p:txBody>
      </p:sp>
      <p:sp>
        <p:nvSpPr>
          <p:cNvPr id="4" name="Foliennummernplatzhalter 3"/>
          <p:cNvSpPr>
            <a:spLocks noGrp="1"/>
          </p:cNvSpPr>
          <p:nvPr>
            <p:ph type="sldNum" sz="quarter" idx="5"/>
          </p:nvPr>
        </p:nvSpPr>
        <p:spPr/>
        <p:txBody>
          <a:bodyPr/>
          <a:lstStyle/>
          <a:p>
            <a:fld id="{D66588AA-4536-4B96-AAE4-EEAF915C714C}" type="slidenum">
              <a:rPr lang="de-DE" smtClean="0"/>
              <a:t>15</a:t>
            </a:fld>
            <a:endParaRPr lang="de-DE"/>
          </a:p>
        </p:txBody>
      </p:sp>
    </p:spTree>
    <p:extLst>
      <p:ext uri="{BB962C8B-B14F-4D97-AF65-F5344CB8AC3E}">
        <p14:creationId xmlns:p14="http://schemas.microsoft.com/office/powerpoint/2010/main" val="14968154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lgn="l" defTabSz="914400" rtl="0" eaLnBrk="1" latinLnBrk="0" hangingPunct="1">
              <a:buFont typeface="Calibri" panose="020F0502020204030204" pitchFamily="34" charset="0"/>
              <a:buChar char="»"/>
            </a:pPr>
            <a:r>
              <a:rPr lang="de-DE" sz="1200" kern="1200" dirty="0">
                <a:solidFill>
                  <a:schemeClr val="tx1"/>
                </a:solidFill>
                <a:latin typeface="+mn-lt"/>
                <a:ea typeface="+mn-ea"/>
                <a:cs typeface="+mn-cs"/>
              </a:rPr>
              <a:t>Vielen ältere Menschen fällt es am Anfang schwer Unbekannten gegenüber Vertrauen aufzubauen.</a:t>
            </a:r>
          </a:p>
          <a:p>
            <a:pPr marL="171450" indent="-171450" algn="l" defTabSz="914400" rtl="0" eaLnBrk="1" latinLnBrk="0" hangingPunct="1">
              <a:buFont typeface="Calibri" panose="020F0502020204030204" pitchFamily="34" charset="0"/>
              <a:buChar char="»"/>
            </a:pPr>
            <a:endParaRPr lang="de-DE" sz="1200" kern="1200" dirty="0">
              <a:solidFill>
                <a:schemeClr val="tx1"/>
              </a:solidFill>
              <a:latin typeface="+mn-lt"/>
              <a:ea typeface="+mn-ea"/>
              <a:cs typeface="+mn-cs"/>
            </a:endParaRPr>
          </a:p>
          <a:p>
            <a:pPr marL="171450" indent="-171450" algn="l" defTabSz="914400" rtl="0" eaLnBrk="1" latinLnBrk="0" hangingPunct="1">
              <a:buFont typeface="Calibri" panose="020F0502020204030204" pitchFamily="34" charset="0"/>
              <a:buChar char="»"/>
            </a:pPr>
            <a:r>
              <a:rPr lang="de-DE" sz="1200" kern="1200" dirty="0">
                <a:solidFill>
                  <a:schemeClr val="tx1"/>
                </a:solidFill>
                <a:latin typeface="+mn-lt"/>
                <a:ea typeface="+mn-ea"/>
                <a:cs typeface="+mn-cs"/>
              </a:rPr>
              <a:t>Stellen Sie sich vor, erzählen Sie von sich und respektieren Sie anfängliche Ängste, seien Sie offen.</a:t>
            </a:r>
          </a:p>
          <a:p>
            <a:pPr marL="171450" indent="-171450" algn="l" defTabSz="914400" rtl="0" eaLnBrk="1" latinLnBrk="0" hangingPunct="1">
              <a:buFont typeface="Calibri" panose="020F0502020204030204" pitchFamily="34" charset="0"/>
              <a:buChar char="»"/>
            </a:pPr>
            <a:endParaRPr lang="de-DE" sz="1200" kern="1200" dirty="0">
              <a:solidFill>
                <a:schemeClr val="tx1"/>
              </a:solidFill>
              <a:latin typeface="+mn-lt"/>
              <a:ea typeface="+mn-ea"/>
              <a:cs typeface="+mn-cs"/>
            </a:endParaRPr>
          </a:p>
          <a:p>
            <a:pPr marL="171450" indent="-171450" algn="l" defTabSz="914400" rtl="0" eaLnBrk="1" latinLnBrk="0" hangingPunct="1">
              <a:buFont typeface="Calibri" panose="020F0502020204030204" pitchFamily="34" charset="0"/>
              <a:buChar char="»"/>
            </a:pPr>
            <a:r>
              <a:rPr lang="de-DE" sz="1200" kern="1200" dirty="0">
                <a:solidFill>
                  <a:schemeClr val="tx1"/>
                </a:solidFill>
                <a:latin typeface="+mn-lt"/>
                <a:ea typeface="+mn-ea"/>
                <a:cs typeface="+mn-cs"/>
              </a:rPr>
              <a:t>Treffen Sie die Interessierte oder den Interessierten am besten an der Haustür, für nachfolgende Spaziergänge oder wenn die vermittelnde Einrichtung bekannt ist, bietet auch diese sich sehr gut als Treffpunkt an.</a:t>
            </a:r>
          </a:p>
          <a:p>
            <a:pPr marL="171450" indent="-171450" algn="l" defTabSz="914400" rtl="0" eaLnBrk="1" latinLnBrk="0" hangingPunct="1">
              <a:buFont typeface="Calibri" panose="020F0502020204030204" pitchFamily="34" charset="0"/>
              <a:buChar char="»"/>
            </a:pPr>
            <a:endParaRPr lang="de-DE" sz="1200" kern="1200" dirty="0">
              <a:solidFill>
                <a:schemeClr val="tx1"/>
              </a:solidFill>
              <a:latin typeface="+mn-lt"/>
              <a:ea typeface="+mn-ea"/>
              <a:cs typeface="+mn-cs"/>
            </a:endParaRPr>
          </a:p>
          <a:p>
            <a:pPr marL="171450" indent="-171450" algn="l" defTabSz="914400" rtl="0" eaLnBrk="1" latinLnBrk="0" hangingPunct="1">
              <a:buFont typeface="Calibri" panose="020F0502020204030204" pitchFamily="34" charset="0"/>
              <a:buChar char="»"/>
            </a:pPr>
            <a:r>
              <a:rPr lang="de-DE" sz="1200" kern="1200" dirty="0">
                <a:solidFill>
                  <a:schemeClr val="tx1"/>
                </a:solidFill>
                <a:latin typeface="+mn-lt"/>
                <a:ea typeface="+mn-ea"/>
                <a:cs typeface="+mn-cs"/>
              </a:rPr>
              <a:t>Seien Sie achtsam, wenn Sie feststellen, dass der/die Teilnehmende zum verabredeten Spaziergang in keiner guten Verfassung ist. Verkürzen Sie ggf. eine geplante Strecke, manchmal ist auch ein gemeinsames Kaffeetrinken alles was möglich ist. Wenn nötig, verschieben Sie den Termin und sorgen im Rahmen Ihrer Möglichkeiten dafür, dass es der oder dem Teilnehmenden gut geht.</a:t>
            </a:r>
          </a:p>
          <a:p>
            <a:pPr marL="171450" indent="-171450" algn="l" defTabSz="914400" rtl="0" eaLnBrk="1" latinLnBrk="0" hangingPunct="1">
              <a:buFont typeface="Calibri" panose="020F0502020204030204" pitchFamily="34" charset="0"/>
              <a:buChar char="»"/>
            </a:pPr>
            <a:endParaRPr lang="de-DE" sz="1200" kern="1200" dirty="0">
              <a:solidFill>
                <a:schemeClr val="tx1"/>
              </a:solidFill>
              <a:latin typeface="+mn-lt"/>
              <a:ea typeface="+mn-ea"/>
              <a:cs typeface="+mn-cs"/>
            </a:endParaRPr>
          </a:p>
          <a:p>
            <a:pPr marL="171450" indent="-171450" algn="l" defTabSz="914400" rtl="0" eaLnBrk="1" latinLnBrk="0" hangingPunct="1">
              <a:buFont typeface="Calibri" panose="020F0502020204030204" pitchFamily="34" charset="0"/>
              <a:buChar char="»"/>
            </a:pPr>
            <a:r>
              <a:rPr lang="de-DE" sz="1200" kern="1200" dirty="0">
                <a:solidFill>
                  <a:schemeClr val="tx1"/>
                </a:solidFill>
                <a:latin typeface="+mn-lt"/>
                <a:ea typeface="+mn-ea"/>
                <a:cs typeface="+mn-cs"/>
              </a:rPr>
              <a:t>Beginnen </a:t>
            </a:r>
            <a:r>
              <a:rPr lang="de-DE" sz="1800" b="0" i="0" u="none" strike="noStrike" baseline="0" dirty="0">
                <a:solidFill>
                  <a:srgbClr val="001D41"/>
                </a:solidFill>
                <a:latin typeface="Calibri" panose="020F0502020204030204" pitchFamily="34" charset="0"/>
              </a:rPr>
              <a:t>Sie mit der Teilnehmerin oder dem Teilnehmer mit einer ihr oder ihm bekannten Route. Finden Sie z. B. eine gemeinsame Lieblingsroute. Später können Sie Routen mit unterschiedlichem Anforderungscharakter einplanen.</a:t>
            </a:r>
            <a:endParaRPr lang="de-DE" dirty="0"/>
          </a:p>
        </p:txBody>
      </p:sp>
      <p:sp>
        <p:nvSpPr>
          <p:cNvPr id="4" name="Foliennummernplatzhalter 3"/>
          <p:cNvSpPr>
            <a:spLocks noGrp="1"/>
          </p:cNvSpPr>
          <p:nvPr>
            <p:ph type="sldNum" sz="quarter" idx="5"/>
          </p:nvPr>
        </p:nvSpPr>
        <p:spPr/>
        <p:txBody>
          <a:bodyPr/>
          <a:lstStyle/>
          <a:p>
            <a:fld id="{D66588AA-4536-4B96-AAE4-EEAF915C714C}" type="slidenum">
              <a:rPr lang="de-DE" smtClean="0"/>
              <a:t>16</a:t>
            </a:fld>
            <a:endParaRPr lang="de-DE"/>
          </a:p>
        </p:txBody>
      </p:sp>
    </p:spTree>
    <p:extLst>
      <p:ext uri="{BB962C8B-B14F-4D97-AF65-F5344CB8AC3E}">
        <p14:creationId xmlns:p14="http://schemas.microsoft.com/office/powerpoint/2010/main" val="3287085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lgn="l" defTabSz="914400" rtl="0" eaLnBrk="1" latinLnBrk="0" hangingPunct="1">
              <a:buFont typeface="Calibri" panose="020F0502020204030204" pitchFamily="34" charset="0"/>
              <a:buChar char="»"/>
            </a:pPr>
            <a:endParaRPr lang="de-DE" sz="1200" kern="1200" dirty="0">
              <a:solidFill>
                <a:schemeClr val="tx1"/>
              </a:solidFill>
              <a:latin typeface="+mn-lt"/>
              <a:ea typeface="+mn-ea"/>
              <a:cs typeface="+mn-cs"/>
            </a:endParaRPr>
          </a:p>
        </p:txBody>
      </p:sp>
      <p:sp>
        <p:nvSpPr>
          <p:cNvPr id="4" name="Foliennummernplatzhalter 3"/>
          <p:cNvSpPr>
            <a:spLocks noGrp="1"/>
          </p:cNvSpPr>
          <p:nvPr>
            <p:ph type="sldNum" sz="quarter" idx="5"/>
          </p:nvPr>
        </p:nvSpPr>
        <p:spPr/>
        <p:txBody>
          <a:bodyPr/>
          <a:lstStyle/>
          <a:p>
            <a:fld id="{D66588AA-4536-4B96-AAE4-EEAF915C714C}" type="slidenum">
              <a:rPr lang="de-DE" smtClean="0"/>
              <a:t>17</a:t>
            </a:fld>
            <a:endParaRPr lang="de-DE"/>
          </a:p>
        </p:txBody>
      </p:sp>
    </p:spTree>
    <p:extLst>
      <p:ext uri="{BB962C8B-B14F-4D97-AF65-F5344CB8AC3E}">
        <p14:creationId xmlns:p14="http://schemas.microsoft.com/office/powerpoint/2010/main" val="1978118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01CFB2-30D5-4066-8A9A-64E817BEF3E1}"/>
              </a:ext>
            </a:extLst>
          </p:cNvPr>
          <p:cNvSpPr>
            <a:spLocks noGrp="1"/>
          </p:cNvSpPr>
          <p:nvPr>
            <p:ph type="ctrTitle"/>
          </p:nvPr>
        </p:nvSpPr>
        <p:spPr>
          <a:xfrm>
            <a:off x="1075038" y="1122363"/>
            <a:ext cx="4090086" cy="2387600"/>
          </a:xfrm>
          <a:prstGeom prst="rect">
            <a:avLst/>
          </a:prstGeom>
        </p:spPr>
        <p:txBody>
          <a:bodyPr anchor="b"/>
          <a:lstStyle>
            <a:lvl1pPr algn="ctr">
              <a:defRPr sz="4800">
                <a:latin typeface="Tahoma" panose="020B0604030504040204" pitchFamily="34" charset="0"/>
                <a:ea typeface="Tahoma" panose="020B0604030504040204" pitchFamily="34" charset="0"/>
                <a:cs typeface="Tahoma" panose="020B0604030504040204" pitchFamily="34" charset="0"/>
              </a:defRPr>
            </a:lvl1pPr>
          </a:lstStyle>
          <a:p>
            <a:r>
              <a:rPr lang="de-DE" dirty="0"/>
              <a:t>Mastertitelformat bearbeiten</a:t>
            </a:r>
          </a:p>
        </p:txBody>
      </p:sp>
      <p:sp>
        <p:nvSpPr>
          <p:cNvPr id="3" name="Untertitel 2">
            <a:extLst>
              <a:ext uri="{FF2B5EF4-FFF2-40B4-BE49-F238E27FC236}">
                <a16:creationId xmlns:a16="http://schemas.microsoft.com/office/drawing/2014/main" id="{A1B3869D-5DE0-4629-B67E-CF56FA011004}"/>
              </a:ext>
            </a:extLst>
          </p:cNvPr>
          <p:cNvSpPr>
            <a:spLocks noGrp="1"/>
          </p:cNvSpPr>
          <p:nvPr>
            <p:ph type="subTitle" idx="1"/>
          </p:nvPr>
        </p:nvSpPr>
        <p:spPr>
          <a:xfrm>
            <a:off x="1075038" y="3602038"/>
            <a:ext cx="4114800" cy="1655762"/>
          </a:xfrm>
          <a:prstGeom prst="rect">
            <a:avLst/>
          </a:prstGeom>
        </p:spPr>
        <p:txBody>
          <a:bodyPr/>
          <a:lstStyle>
            <a:lvl1pPr marL="0" indent="0" algn="ctr">
              <a:buNone/>
              <a:defRPr sz="2400">
                <a:solidFill>
                  <a:srgbClr val="43536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spTree>
    <p:extLst>
      <p:ext uri="{BB962C8B-B14F-4D97-AF65-F5344CB8AC3E}">
        <p14:creationId xmlns:p14="http://schemas.microsoft.com/office/powerpoint/2010/main" val="28084701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Zwei Inhalte">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546BC088-B5C4-43FA-9763-D6F735386C20}"/>
              </a:ext>
            </a:extLst>
          </p:cNvPr>
          <p:cNvSpPr>
            <a:spLocks noGrp="1"/>
          </p:cNvSpPr>
          <p:nvPr>
            <p:ph type="title"/>
          </p:nvPr>
        </p:nvSpPr>
        <p:spPr>
          <a:xfrm>
            <a:off x="1578278" y="365125"/>
            <a:ext cx="9775521" cy="1059530"/>
          </a:xfrm>
          <a:prstGeom prst="rect">
            <a:avLst/>
          </a:prstGeom>
        </p:spPr>
        <p:txBody>
          <a:bodyPr/>
          <a:lstStyle>
            <a:lvl1pPr>
              <a:defRPr sz="3600">
                <a:solidFill>
                  <a:srgbClr val="70AD47"/>
                </a:solidFill>
                <a:latin typeface="Tahoma" panose="020B0604030504040204" pitchFamily="34" charset="0"/>
                <a:ea typeface="Tahoma" panose="020B0604030504040204" pitchFamily="34" charset="0"/>
                <a:cs typeface="Tahoma" panose="020B0604030504040204" pitchFamily="34" charset="0"/>
              </a:defRPr>
            </a:lvl1pPr>
          </a:lstStyle>
          <a:p>
            <a:endParaRPr lang="de-DE" b="1" dirty="0">
              <a:solidFill>
                <a:srgbClr val="7BC361"/>
              </a:solidFill>
            </a:endParaRPr>
          </a:p>
        </p:txBody>
      </p:sp>
      <p:sp>
        <p:nvSpPr>
          <p:cNvPr id="10" name="Rechteck 9">
            <a:extLst>
              <a:ext uri="{FF2B5EF4-FFF2-40B4-BE49-F238E27FC236}">
                <a16:creationId xmlns:a16="http://schemas.microsoft.com/office/drawing/2014/main" id="{98A8E2C0-1CDC-4AA0-B32B-481C9BA67544}"/>
              </a:ext>
            </a:extLst>
          </p:cNvPr>
          <p:cNvSpPr/>
          <p:nvPr userDrawn="1"/>
        </p:nvSpPr>
        <p:spPr>
          <a:xfrm>
            <a:off x="0" y="6300592"/>
            <a:ext cx="12192000" cy="557408"/>
          </a:xfrm>
          <a:prstGeom prst="rect">
            <a:avLst/>
          </a:prstGeom>
          <a:solidFill>
            <a:srgbClr val="ACD188"/>
          </a:solidFill>
          <a:ln>
            <a:solidFill>
              <a:srgbClr val="ACD1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1" name="Gerader Verbinder 10">
            <a:extLst>
              <a:ext uri="{FF2B5EF4-FFF2-40B4-BE49-F238E27FC236}">
                <a16:creationId xmlns:a16="http://schemas.microsoft.com/office/drawing/2014/main" id="{41710C15-F855-426E-B5B1-1301BD0724ED}"/>
              </a:ext>
            </a:extLst>
          </p:cNvPr>
          <p:cNvCxnSpPr>
            <a:cxnSpLocks/>
          </p:cNvCxnSpPr>
          <p:nvPr userDrawn="1"/>
        </p:nvCxnSpPr>
        <p:spPr>
          <a:xfrm>
            <a:off x="10196186" y="5924811"/>
            <a:ext cx="1995814" cy="0"/>
          </a:xfrm>
          <a:prstGeom prst="line">
            <a:avLst/>
          </a:prstGeom>
          <a:ln w="38100">
            <a:solidFill>
              <a:srgbClr val="ACD188"/>
            </a:solidFill>
          </a:ln>
        </p:spPr>
        <p:style>
          <a:lnRef idx="1">
            <a:schemeClr val="accent1"/>
          </a:lnRef>
          <a:fillRef idx="0">
            <a:schemeClr val="accent1"/>
          </a:fillRef>
          <a:effectRef idx="0">
            <a:schemeClr val="accent1"/>
          </a:effectRef>
          <a:fontRef idx="minor">
            <a:schemeClr val="tx1"/>
          </a:fontRef>
        </p:style>
      </p:cxnSp>
      <p:cxnSp>
        <p:nvCxnSpPr>
          <p:cNvPr id="12" name="Gerader Verbinder 11">
            <a:extLst>
              <a:ext uri="{FF2B5EF4-FFF2-40B4-BE49-F238E27FC236}">
                <a16:creationId xmlns:a16="http://schemas.microsoft.com/office/drawing/2014/main" id="{F8E58A1A-61A6-4267-9E42-626F2270946C}"/>
              </a:ext>
            </a:extLst>
          </p:cNvPr>
          <p:cNvCxnSpPr/>
          <p:nvPr userDrawn="1"/>
        </p:nvCxnSpPr>
        <p:spPr>
          <a:xfrm>
            <a:off x="1039660" y="0"/>
            <a:ext cx="0" cy="2580362"/>
          </a:xfrm>
          <a:prstGeom prst="line">
            <a:avLst/>
          </a:prstGeom>
          <a:ln w="38100">
            <a:solidFill>
              <a:srgbClr val="ACD188"/>
            </a:solidFill>
          </a:ln>
        </p:spPr>
        <p:style>
          <a:lnRef idx="1">
            <a:schemeClr val="accent1"/>
          </a:lnRef>
          <a:fillRef idx="0">
            <a:schemeClr val="accent1"/>
          </a:fillRef>
          <a:effectRef idx="0">
            <a:schemeClr val="accent1"/>
          </a:effectRef>
          <a:fontRef idx="minor">
            <a:schemeClr val="tx1"/>
          </a:fontRef>
        </p:style>
      </p:cxnSp>
      <p:sp>
        <p:nvSpPr>
          <p:cNvPr id="14" name="Foliennummernplatzhalter 5">
            <a:extLst>
              <a:ext uri="{FF2B5EF4-FFF2-40B4-BE49-F238E27FC236}">
                <a16:creationId xmlns:a16="http://schemas.microsoft.com/office/drawing/2014/main" id="{A0317784-314A-4BD3-B545-1FEB62F56B6F}"/>
              </a:ext>
            </a:extLst>
          </p:cNvPr>
          <p:cNvSpPr>
            <a:spLocks noGrp="1"/>
          </p:cNvSpPr>
          <p:nvPr>
            <p:ph type="sldNum" sz="quarter" idx="4"/>
          </p:nvPr>
        </p:nvSpPr>
        <p:spPr>
          <a:xfrm>
            <a:off x="4724400" y="6446239"/>
            <a:ext cx="2743200" cy="365125"/>
          </a:xfrm>
          <a:prstGeom prst="rect">
            <a:avLst/>
          </a:prstGeom>
        </p:spPr>
        <p:txBody>
          <a:bodyPr vert="horz" lIns="91440" tIns="45720" rIns="91440" bIns="45720" rtlCol="0" anchor="ctr"/>
          <a:lstStyle>
            <a:lvl1pPr algn="ctr">
              <a:defRPr sz="1200">
                <a:solidFill>
                  <a:srgbClr val="435362"/>
                </a:solidFill>
              </a:defRPr>
            </a:lvl1pPr>
          </a:lstStyle>
          <a:p>
            <a:fld id="{17C40126-D4EE-4913-A834-CE08D2A13687}" type="slidenum">
              <a:rPr lang="de-DE" smtClean="0"/>
              <a:pPr/>
              <a:t>‹Nr.›</a:t>
            </a:fld>
            <a:endParaRPr lang="de-DE" dirty="0"/>
          </a:p>
        </p:txBody>
      </p:sp>
      <p:cxnSp>
        <p:nvCxnSpPr>
          <p:cNvPr id="15" name="Gerader Verbinder 14">
            <a:extLst>
              <a:ext uri="{FF2B5EF4-FFF2-40B4-BE49-F238E27FC236}">
                <a16:creationId xmlns:a16="http://schemas.microsoft.com/office/drawing/2014/main" id="{A54A077C-6565-4C46-80A0-13A45EA4E211}"/>
              </a:ext>
            </a:extLst>
          </p:cNvPr>
          <p:cNvCxnSpPr>
            <a:cxnSpLocks/>
          </p:cNvCxnSpPr>
          <p:nvPr userDrawn="1"/>
        </p:nvCxnSpPr>
        <p:spPr>
          <a:xfrm>
            <a:off x="5441092" y="6446239"/>
            <a:ext cx="1309816" cy="0"/>
          </a:xfrm>
          <a:prstGeom prst="line">
            <a:avLst/>
          </a:prstGeom>
          <a:ln w="38100">
            <a:solidFill>
              <a:srgbClr val="435362"/>
            </a:solidFill>
          </a:ln>
        </p:spPr>
        <p:style>
          <a:lnRef idx="1">
            <a:schemeClr val="accent1"/>
          </a:lnRef>
          <a:fillRef idx="0">
            <a:schemeClr val="accent1"/>
          </a:fillRef>
          <a:effectRef idx="0">
            <a:schemeClr val="accent1"/>
          </a:effectRef>
          <a:fontRef idx="minor">
            <a:schemeClr val="tx1"/>
          </a:fontRef>
        </p:style>
      </p:cxnSp>
      <p:sp>
        <p:nvSpPr>
          <p:cNvPr id="16" name="Rechteck 15">
            <a:extLst>
              <a:ext uri="{FF2B5EF4-FFF2-40B4-BE49-F238E27FC236}">
                <a16:creationId xmlns:a16="http://schemas.microsoft.com/office/drawing/2014/main" id="{5596E1B7-85D9-4FA2-BA02-534DECCD4BB6}"/>
              </a:ext>
            </a:extLst>
          </p:cNvPr>
          <p:cNvSpPr/>
          <p:nvPr userDrawn="1"/>
        </p:nvSpPr>
        <p:spPr>
          <a:xfrm>
            <a:off x="5842687" y="6380534"/>
            <a:ext cx="506627" cy="72000"/>
          </a:xfrm>
          <a:prstGeom prst="rect">
            <a:avLst/>
          </a:prstGeom>
          <a:solidFill>
            <a:srgbClr val="435362"/>
          </a:solidFill>
          <a:ln>
            <a:solidFill>
              <a:srgbClr val="4353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Textplatzhalter 2">
            <a:extLst>
              <a:ext uri="{FF2B5EF4-FFF2-40B4-BE49-F238E27FC236}">
                <a16:creationId xmlns:a16="http://schemas.microsoft.com/office/drawing/2014/main" id="{4FFA214E-56DB-4A6A-834A-A9FC28004969}"/>
              </a:ext>
            </a:extLst>
          </p:cNvPr>
          <p:cNvSpPr>
            <a:spLocks noGrp="1"/>
          </p:cNvSpPr>
          <p:nvPr>
            <p:ph type="body" sz="quarter" idx="10"/>
          </p:nvPr>
        </p:nvSpPr>
        <p:spPr>
          <a:xfrm>
            <a:off x="1569349" y="1570302"/>
            <a:ext cx="9784449" cy="4174890"/>
          </a:xfrm>
          <a:prstGeom prst="rect">
            <a:avLst/>
          </a:prstGeom>
        </p:spPr>
        <p:txBody>
          <a:bodyPr/>
          <a:lstStyle>
            <a:lvl1pPr marL="228600" indent="-228600">
              <a:buFont typeface="Calibri" panose="020F0502020204030204" pitchFamily="34" charset="0"/>
              <a:buChar char="»"/>
              <a:defRPr>
                <a:solidFill>
                  <a:srgbClr val="435362"/>
                </a:solidFill>
              </a:defRPr>
            </a:lvl1pPr>
            <a:lvl2pPr>
              <a:defRPr>
                <a:solidFill>
                  <a:srgbClr val="435362"/>
                </a:solidFill>
              </a:defRPr>
            </a:lvl2pPr>
            <a:lvl3pPr>
              <a:defRPr>
                <a:solidFill>
                  <a:srgbClr val="435362"/>
                </a:solidFill>
              </a:defRPr>
            </a:lvl3pPr>
            <a:lvl4pPr>
              <a:defRPr>
                <a:solidFill>
                  <a:srgbClr val="435362"/>
                </a:solidFill>
              </a:defRPr>
            </a:lvl4pPr>
            <a:lvl5pPr>
              <a:defRPr>
                <a:solidFill>
                  <a:srgbClr val="435362"/>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8" name="Grafik 17" descr="Ein Bild, das Zeichnung enthält.&#10;&#10;Automatisch generierte Beschreibung">
            <a:extLst>
              <a:ext uri="{FF2B5EF4-FFF2-40B4-BE49-F238E27FC236}">
                <a16:creationId xmlns:a16="http://schemas.microsoft.com/office/drawing/2014/main" id="{55453006-E048-402F-85CF-D878D302FB4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1736" y="5584497"/>
            <a:ext cx="1194983" cy="527784"/>
          </a:xfrm>
          <a:prstGeom prst="rect">
            <a:avLst/>
          </a:prstGeom>
        </p:spPr>
      </p:pic>
      <p:pic>
        <p:nvPicPr>
          <p:cNvPr id="19" name="Grafik 18" descr="Ein Bild, das Uhr enthält.&#10;&#10;Automatisch generierte Beschreibung">
            <a:extLst>
              <a:ext uri="{FF2B5EF4-FFF2-40B4-BE49-F238E27FC236}">
                <a16:creationId xmlns:a16="http://schemas.microsoft.com/office/drawing/2014/main" id="{A8BB726D-16A7-4029-8EC3-75A83B883C3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0608" y="4914501"/>
            <a:ext cx="1113755" cy="599311"/>
          </a:xfrm>
          <a:prstGeom prst="rect">
            <a:avLst/>
          </a:prstGeom>
        </p:spPr>
      </p:pic>
    </p:spTree>
    <p:extLst>
      <p:ext uri="{BB962C8B-B14F-4D97-AF65-F5344CB8AC3E}">
        <p14:creationId xmlns:p14="http://schemas.microsoft.com/office/powerpoint/2010/main" val="41548543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Zwei Inhalte">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546BC088-B5C4-43FA-9763-D6F735386C20}"/>
              </a:ext>
            </a:extLst>
          </p:cNvPr>
          <p:cNvSpPr>
            <a:spLocks noGrp="1"/>
          </p:cNvSpPr>
          <p:nvPr>
            <p:ph type="title"/>
          </p:nvPr>
        </p:nvSpPr>
        <p:spPr>
          <a:xfrm>
            <a:off x="1578278" y="365125"/>
            <a:ext cx="9775521" cy="1067304"/>
          </a:xfrm>
          <a:prstGeom prst="rect">
            <a:avLst/>
          </a:prstGeom>
        </p:spPr>
        <p:txBody>
          <a:bodyPr/>
          <a:lstStyle>
            <a:lvl1pPr>
              <a:defRPr sz="3600">
                <a:latin typeface="Tahoma" panose="020B0604030504040204" pitchFamily="34" charset="0"/>
                <a:ea typeface="Tahoma" panose="020B0604030504040204" pitchFamily="34" charset="0"/>
                <a:cs typeface="Tahoma" panose="020B0604030504040204" pitchFamily="34" charset="0"/>
              </a:defRPr>
            </a:lvl1pPr>
          </a:lstStyle>
          <a:p>
            <a:endParaRPr lang="de-DE" b="1" dirty="0">
              <a:solidFill>
                <a:srgbClr val="7BC361"/>
              </a:solidFill>
            </a:endParaRPr>
          </a:p>
        </p:txBody>
      </p:sp>
      <p:sp>
        <p:nvSpPr>
          <p:cNvPr id="9" name="Inhaltsplatzhalter 2">
            <a:extLst>
              <a:ext uri="{FF2B5EF4-FFF2-40B4-BE49-F238E27FC236}">
                <a16:creationId xmlns:a16="http://schemas.microsoft.com/office/drawing/2014/main" id="{1A6B7CDE-789B-452B-9AEA-59CCE82399D5}"/>
              </a:ext>
            </a:extLst>
          </p:cNvPr>
          <p:cNvSpPr>
            <a:spLocks noGrp="1"/>
          </p:cNvSpPr>
          <p:nvPr>
            <p:ph idx="4294967295"/>
          </p:nvPr>
        </p:nvSpPr>
        <p:spPr>
          <a:xfrm>
            <a:off x="1578278" y="1578076"/>
            <a:ext cx="9775522" cy="4158843"/>
          </a:xfrm>
          <a:prstGeom prst="rect">
            <a:avLst/>
          </a:prstGeom>
        </p:spPr>
        <p:txBody>
          <a:bodyPr/>
          <a:lstStyle>
            <a:lvl1pPr>
              <a:defRPr>
                <a:solidFill>
                  <a:srgbClr val="435362"/>
                </a:solidFill>
              </a:defRPr>
            </a:lvl1pPr>
          </a:lstStyle>
          <a:p>
            <a:endParaRPr lang="de-DE" dirty="0"/>
          </a:p>
        </p:txBody>
      </p:sp>
      <p:sp>
        <p:nvSpPr>
          <p:cNvPr id="10" name="Rechteck 9">
            <a:extLst>
              <a:ext uri="{FF2B5EF4-FFF2-40B4-BE49-F238E27FC236}">
                <a16:creationId xmlns:a16="http://schemas.microsoft.com/office/drawing/2014/main" id="{98A8E2C0-1CDC-4AA0-B32B-481C9BA67544}"/>
              </a:ext>
            </a:extLst>
          </p:cNvPr>
          <p:cNvSpPr/>
          <p:nvPr userDrawn="1"/>
        </p:nvSpPr>
        <p:spPr>
          <a:xfrm>
            <a:off x="0" y="6300592"/>
            <a:ext cx="12192000" cy="557408"/>
          </a:xfrm>
          <a:prstGeom prst="rect">
            <a:avLst/>
          </a:prstGeom>
          <a:solidFill>
            <a:srgbClr val="ACD188"/>
          </a:solidFill>
          <a:ln>
            <a:solidFill>
              <a:srgbClr val="ACD1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1" name="Gerader Verbinder 10">
            <a:extLst>
              <a:ext uri="{FF2B5EF4-FFF2-40B4-BE49-F238E27FC236}">
                <a16:creationId xmlns:a16="http://schemas.microsoft.com/office/drawing/2014/main" id="{41710C15-F855-426E-B5B1-1301BD0724ED}"/>
              </a:ext>
            </a:extLst>
          </p:cNvPr>
          <p:cNvCxnSpPr>
            <a:cxnSpLocks/>
          </p:cNvCxnSpPr>
          <p:nvPr userDrawn="1"/>
        </p:nvCxnSpPr>
        <p:spPr>
          <a:xfrm>
            <a:off x="10196186" y="5924811"/>
            <a:ext cx="1995814" cy="0"/>
          </a:xfrm>
          <a:prstGeom prst="line">
            <a:avLst/>
          </a:prstGeom>
          <a:ln w="38100">
            <a:solidFill>
              <a:srgbClr val="ACD188"/>
            </a:solidFill>
          </a:ln>
        </p:spPr>
        <p:style>
          <a:lnRef idx="1">
            <a:schemeClr val="accent1"/>
          </a:lnRef>
          <a:fillRef idx="0">
            <a:schemeClr val="accent1"/>
          </a:fillRef>
          <a:effectRef idx="0">
            <a:schemeClr val="accent1"/>
          </a:effectRef>
          <a:fontRef idx="minor">
            <a:schemeClr val="tx1"/>
          </a:fontRef>
        </p:style>
      </p:cxnSp>
      <p:cxnSp>
        <p:nvCxnSpPr>
          <p:cNvPr id="12" name="Gerader Verbinder 11">
            <a:extLst>
              <a:ext uri="{FF2B5EF4-FFF2-40B4-BE49-F238E27FC236}">
                <a16:creationId xmlns:a16="http://schemas.microsoft.com/office/drawing/2014/main" id="{F8E58A1A-61A6-4267-9E42-626F2270946C}"/>
              </a:ext>
            </a:extLst>
          </p:cNvPr>
          <p:cNvCxnSpPr/>
          <p:nvPr userDrawn="1"/>
        </p:nvCxnSpPr>
        <p:spPr>
          <a:xfrm>
            <a:off x="1039660" y="0"/>
            <a:ext cx="0" cy="2580362"/>
          </a:xfrm>
          <a:prstGeom prst="line">
            <a:avLst/>
          </a:prstGeom>
          <a:ln w="38100">
            <a:solidFill>
              <a:srgbClr val="ACD188"/>
            </a:solidFill>
          </a:ln>
        </p:spPr>
        <p:style>
          <a:lnRef idx="1">
            <a:schemeClr val="accent1"/>
          </a:lnRef>
          <a:fillRef idx="0">
            <a:schemeClr val="accent1"/>
          </a:fillRef>
          <a:effectRef idx="0">
            <a:schemeClr val="accent1"/>
          </a:effectRef>
          <a:fontRef idx="minor">
            <a:schemeClr val="tx1"/>
          </a:fontRef>
        </p:style>
      </p:cxnSp>
      <p:pic>
        <p:nvPicPr>
          <p:cNvPr id="13" name="Grafik 12" descr="Ein Bild, das Zeichnung enthält.&#10;&#10;Automatisch generierte Beschreibung">
            <a:extLst>
              <a:ext uri="{FF2B5EF4-FFF2-40B4-BE49-F238E27FC236}">
                <a16:creationId xmlns:a16="http://schemas.microsoft.com/office/drawing/2014/main" id="{14D56836-0FCC-4D5B-85AA-4B43E213A18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1736" y="5584497"/>
            <a:ext cx="1194983" cy="527784"/>
          </a:xfrm>
          <a:prstGeom prst="rect">
            <a:avLst/>
          </a:prstGeom>
        </p:spPr>
      </p:pic>
      <p:sp>
        <p:nvSpPr>
          <p:cNvPr id="14" name="Foliennummernplatzhalter 5">
            <a:extLst>
              <a:ext uri="{FF2B5EF4-FFF2-40B4-BE49-F238E27FC236}">
                <a16:creationId xmlns:a16="http://schemas.microsoft.com/office/drawing/2014/main" id="{A0317784-314A-4BD3-B545-1FEB62F56B6F}"/>
              </a:ext>
            </a:extLst>
          </p:cNvPr>
          <p:cNvSpPr>
            <a:spLocks noGrp="1"/>
          </p:cNvSpPr>
          <p:nvPr>
            <p:ph type="sldNum" sz="quarter" idx="4"/>
          </p:nvPr>
        </p:nvSpPr>
        <p:spPr>
          <a:xfrm>
            <a:off x="4724400" y="6446239"/>
            <a:ext cx="2743200" cy="365125"/>
          </a:xfrm>
          <a:prstGeom prst="rect">
            <a:avLst/>
          </a:prstGeom>
        </p:spPr>
        <p:txBody>
          <a:bodyPr vert="horz" lIns="91440" tIns="45720" rIns="91440" bIns="45720" rtlCol="0" anchor="ctr"/>
          <a:lstStyle>
            <a:lvl1pPr algn="ctr">
              <a:defRPr sz="1200">
                <a:solidFill>
                  <a:srgbClr val="435362"/>
                </a:solidFill>
              </a:defRPr>
            </a:lvl1pPr>
          </a:lstStyle>
          <a:p>
            <a:fld id="{17C40126-D4EE-4913-A834-CE08D2A13687}" type="slidenum">
              <a:rPr lang="de-DE" smtClean="0"/>
              <a:pPr/>
              <a:t>‹Nr.›</a:t>
            </a:fld>
            <a:endParaRPr lang="de-DE" dirty="0"/>
          </a:p>
        </p:txBody>
      </p:sp>
      <p:pic>
        <p:nvPicPr>
          <p:cNvPr id="17" name="Grafik 16" descr="Ein Bild, das Uhr enthält.&#10;&#10;Automatisch generierte Beschreibung">
            <a:extLst>
              <a:ext uri="{FF2B5EF4-FFF2-40B4-BE49-F238E27FC236}">
                <a16:creationId xmlns:a16="http://schemas.microsoft.com/office/drawing/2014/main" id="{51FEE421-2542-4EFD-960E-6C5A38B032A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0608" y="4914501"/>
            <a:ext cx="1113755" cy="599311"/>
          </a:xfrm>
          <a:prstGeom prst="rect">
            <a:avLst/>
          </a:prstGeom>
        </p:spPr>
      </p:pic>
      <p:cxnSp>
        <p:nvCxnSpPr>
          <p:cNvPr id="22" name="Gerader Verbinder 21">
            <a:extLst>
              <a:ext uri="{FF2B5EF4-FFF2-40B4-BE49-F238E27FC236}">
                <a16:creationId xmlns:a16="http://schemas.microsoft.com/office/drawing/2014/main" id="{CE22921A-7C96-4D2F-9BD5-69D136416103}"/>
              </a:ext>
            </a:extLst>
          </p:cNvPr>
          <p:cNvCxnSpPr>
            <a:cxnSpLocks/>
          </p:cNvCxnSpPr>
          <p:nvPr userDrawn="1"/>
        </p:nvCxnSpPr>
        <p:spPr>
          <a:xfrm>
            <a:off x="5441092" y="6446239"/>
            <a:ext cx="1309816" cy="0"/>
          </a:xfrm>
          <a:prstGeom prst="line">
            <a:avLst/>
          </a:prstGeom>
          <a:ln w="38100">
            <a:solidFill>
              <a:srgbClr val="435362"/>
            </a:solidFill>
          </a:ln>
        </p:spPr>
        <p:style>
          <a:lnRef idx="1">
            <a:schemeClr val="accent1"/>
          </a:lnRef>
          <a:fillRef idx="0">
            <a:schemeClr val="accent1"/>
          </a:fillRef>
          <a:effectRef idx="0">
            <a:schemeClr val="accent1"/>
          </a:effectRef>
          <a:fontRef idx="minor">
            <a:schemeClr val="tx1"/>
          </a:fontRef>
        </p:style>
      </p:cxnSp>
      <p:sp>
        <p:nvSpPr>
          <p:cNvPr id="23" name="Rechteck 22">
            <a:extLst>
              <a:ext uri="{FF2B5EF4-FFF2-40B4-BE49-F238E27FC236}">
                <a16:creationId xmlns:a16="http://schemas.microsoft.com/office/drawing/2014/main" id="{197249FB-4CAA-4A72-BBC5-7A558BEE91A8}"/>
              </a:ext>
            </a:extLst>
          </p:cNvPr>
          <p:cNvSpPr/>
          <p:nvPr userDrawn="1"/>
        </p:nvSpPr>
        <p:spPr>
          <a:xfrm>
            <a:off x="5842687" y="6380534"/>
            <a:ext cx="506627" cy="72000"/>
          </a:xfrm>
          <a:prstGeom prst="rect">
            <a:avLst/>
          </a:prstGeom>
          <a:solidFill>
            <a:srgbClr val="435362"/>
          </a:solidFill>
          <a:ln>
            <a:solidFill>
              <a:srgbClr val="4353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535265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Abschnitts-&#10;überschrift">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4ED7540F-0497-496C-8944-25CB1CE5F578}"/>
              </a:ext>
            </a:extLst>
          </p:cNvPr>
          <p:cNvSpPr/>
          <p:nvPr userDrawn="1"/>
        </p:nvSpPr>
        <p:spPr>
          <a:xfrm>
            <a:off x="939452" y="681037"/>
            <a:ext cx="10221238" cy="5495926"/>
          </a:xfrm>
          <a:prstGeom prst="rect">
            <a:avLst/>
          </a:prstGeom>
          <a:solidFill>
            <a:srgbClr val="ACD188"/>
          </a:solidFill>
          <a:ln>
            <a:solidFill>
              <a:srgbClr val="ACD1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Titel 1">
            <a:extLst>
              <a:ext uri="{FF2B5EF4-FFF2-40B4-BE49-F238E27FC236}">
                <a16:creationId xmlns:a16="http://schemas.microsoft.com/office/drawing/2014/main" id="{BA9F67B1-9EBA-418D-A9D9-E986B2E8036D}"/>
              </a:ext>
            </a:extLst>
          </p:cNvPr>
          <p:cNvSpPr>
            <a:spLocks noGrp="1"/>
          </p:cNvSpPr>
          <p:nvPr>
            <p:ph type="title"/>
          </p:nvPr>
        </p:nvSpPr>
        <p:spPr>
          <a:xfrm>
            <a:off x="1152395" y="793040"/>
            <a:ext cx="9832932" cy="1024648"/>
          </a:xfrm>
          <a:prstGeom prst="rect">
            <a:avLst/>
          </a:prstGeom>
        </p:spPr>
        <p:txBody>
          <a:bodyPr/>
          <a:lstStyle>
            <a:lvl1pPr>
              <a:defRPr sz="3600">
                <a:solidFill>
                  <a:srgbClr val="435362"/>
                </a:solidFill>
                <a:latin typeface="Tahoma" panose="020B0604030504040204" pitchFamily="34" charset="0"/>
                <a:ea typeface="Tahoma" panose="020B0604030504040204" pitchFamily="34" charset="0"/>
                <a:cs typeface="Tahoma" panose="020B0604030504040204" pitchFamily="34" charset="0"/>
              </a:defRPr>
            </a:lvl1pPr>
          </a:lstStyle>
          <a:p>
            <a:endParaRPr lang="de-DE" dirty="0"/>
          </a:p>
        </p:txBody>
      </p:sp>
      <p:sp>
        <p:nvSpPr>
          <p:cNvPr id="11" name="Foliennummernplatzhalter 5">
            <a:extLst>
              <a:ext uri="{FF2B5EF4-FFF2-40B4-BE49-F238E27FC236}">
                <a16:creationId xmlns:a16="http://schemas.microsoft.com/office/drawing/2014/main" id="{D50E4EA8-2097-44A1-8B0D-FBC5EA50B9DD}"/>
              </a:ext>
            </a:extLst>
          </p:cNvPr>
          <p:cNvSpPr>
            <a:spLocks noGrp="1"/>
          </p:cNvSpPr>
          <p:nvPr>
            <p:ph type="sldNum" sz="quarter" idx="4"/>
          </p:nvPr>
        </p:nvSpPr>
        <p:spPr>
          <a:xfrm>
            <a:off x="4724400" y="6446239"/>
            <a:ext cx="2743200" cy="365125"/>
          </a:xfrm>
          <a:prstGeom prst="rect">
            <a:avLst/>
          </a:prstGeom>
        </p:spPr>
        <p:txBody>
          <a:bodyPr vert="horz" lIns="91440" tIns="45720" rIns="91440" bIns="45720" rtlCol="0" anchor="ctr"/>
          <a:lstStyle>
            <a:lvl1pPr algn="ctr">
              <a:defRPr sz="1200">
                <a:solidFill>
                  <a:srgbClr val="435362"/>
                </a:solidFill>
              </a:defRPr>
            </a:lvl1pPr>
          </a:lstStyle>
          <a:p>
            <a:fld id="{17C40126-D4EE-4913-A834-CE08D2A13687}" type="slidenum">
              <a:rPr lang="de-DE" smtClean="0"/>
              <a:pPr/>
              <a:t>‹Nr.›</a:t>
            </a:fld>
            <a:endParaRPr lang="de-DE" dirty="0"/>
          </a:p>
        </p:txBody>
      </p:sp>
      <p:sp>
        <p:nvSpPr>
          <p:cNvPr id="3" name="Textplatzhalter 2">
            <a:extLst>
              <a:ext uri="{FF2B5EF4-FFF2-40B4-BE49-F238E27FC236}">
                <a16:creationId xmlns:a16="http://schemas.microsoft.com/office/drawing/2014/main" id="{9DA51DA0-B31A-4E38-98D2-A14070A4E947}"/>
              </a:ext>
            </a:extLst>
          </p:cNvPr>
          <p:cNvSpPr>
            <a:spLocks noGrp="1"/>
          </p:cNvSpPr>
          <p:nvPr>
            <p:ph type="body" sz="quarter" idx="10"/>
          </p:nvPr>
        </p:nvSpPr>
        <p:spPr>
          <a:xfrm>
            <a:off x="1152525" y="1929691"/>
            <a:ext cx="9832802" cy="4247272"/>
          </a:xfrm>
          <a:prstGeom prst="rect">
            <a:avLst/>
          </a:prstGeom>
        </p:spPr>
        <p:txBody>
          <a:bodyPr/>
          <a:lstStyle>
            <a:lvl1pPr marL="228600" indent="-228600">
              <a:buFont typeface="Calibri" panose="020F0502020204030204" pitchFamily="34" charset="0"/>
              <a:buChar char="»"/>
              <a:defRPr>
                <a:solidFill>
                  <a:srgbClr val="435362"/>
                </a:solidFill>
              </a:defRPr>
            </a:lvl1pPr>
            <a:lvl2pPr>
              <a:defRPr>
                <a:solidFill>
                  <a:srgbClr val="435362"/>
                </a:solidFill>
              </a:defRPr>
            </a:lvl2pPr>
            <a:lvl3pPr>
              <a:defRPr>
                <a:solidFill>
                  <a:srgbClr val="435362"/>
                </a:solidFill>
              </a:defRPr>
            </a:lvl3pPr>
            <a:lvl4pPr>
              <a:defRPr>
                <a:solidFill>
                  <a:srgbClr val="435362"/>
                </a:solidFill>
              </a:defRPr>
            </a:lvl4pPr>
            <a:lvl5pPr>
              <a:defRPr>
                <a:solidFill>
                  <a:srgbClr val="435362"/>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cxnSp>
        <p:nvCxnSpPr>
          <p:cNvPr id="17" name="Gerader Verbinder 16">
            <a:extLst>
              <a:ext uri="{FF2B5EF4-FFF2-40B4-BE49-F238E27FC236}">
                <a16:creationId xmlns:a16="http://schemas.microsoft.com/office/drawing/2014/main" id="{827856E3-3D8F-44B4-9037-FA59552AC36E}"/>
              </a:ext>
            </a:extLst>
          </p:cNvPr>
          <p:cNvCxnSpPr>
            <a:cxnSpLocks/>
          </p:cNvCxnSpPr>
          <p:nvPr userDrawn="1"/>
        </p:nvCxnSpPr>
        <p:spPr>
          <a:xfrm>
            <a:off x="5441092" y="6446239"/>
            <a:ext cx="1309816" cy="0"/>
          </a:xfrm>
          <a:prstGeom prst="line">
            <a:avLst/>
          </a:prstGeom>
          <a:ln w="38100">
            <a:solidFill>
              <a:srgbClr val="ACD188"/>
            </a:solidFill>
          </a:ln>
        </p:spPr>
        <p:style>
          <a:lnRef idx="1">
            <a:schemeClr val="accent1"/>
          </a:lnRef>
          <a:fillRef idx="0">
            <a:schemeClr val="accent1"/>
          </a:fillRef>
          <a:effectRef idx="0">
            <a:schemeClr val="accent1"/>
          </a:effectRef>
          <a:fontRef idx="minor">
            <a:schemeClr val="tx1"/>
          </a:fontRef>
        </p:style>
      </p:cxnSp>
      <p:sp>
        <p:nvSpPr>
          <p:cNvPr id="18" name="Rechteck 17">
            <a:extLst>
              <a:ext uri="{FF2B5EF4-FFF2-40B4-BE49-F238E27FC236}">
                <a16:creationId xmlns:a16="http://schemas.microsoft.com/office/drawing/2014/main" id="{9BD2D139-6BFA-4100-B1DC-B303751C2D2E}"/>
              </a:ext>
            </a:extLst>
          </p:cNvPr>
          <p:cNvSpPr/>
          <p:nvPr userDrawn="1"/>
        </p:nvSpPr>
        <p:spPr>
          <a:xfrm>
            <a:off x="5842687" y="6380534"/>
            <a:ext cx="506627" cy="72000"/>
          </a:xfrm>
          <a:prstGeom prst="rect">
            <a:avLst/>
          </a:prstGeom>
          <a:solidFill>
            <a:srgbClr val="ACD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9" name="Grafik 18" descr="Ein Bild, das Zeichnung enthält.&#10;&#10;Automatisch generierte Beschreibung">
            <a:extLst>
              <a:ext uri="{FF2B5EF4-FFF2-40B4-BE49-F238E27FC236}">
                <a16:creationId xmlns:a16="http://schemas.microsoft.com/office/drawing/2014/main" id="{6DD12BC1-C4F0-43C6-A623-756FF93B7AF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1419" y="6266151"/>
            <a:ext cx="1234345" cy="545169"/>
          </a:xfrm>
          <a:prstGeom prst="rect">
            <a:avLst/>
          </a:prstGeom>
        </p:spPr>
      </p:pic>
      <p:pic>
        <p:nvPicPr>
          <p:cNvPr id="20" name="Grafik 19" descr="Ein Bild, das Uhr enthält.&#10;&#10;Automatisch generierte Beschreibung">
            <a:extLst>
              <a:ext uri="{FF2B5EF4-FFF2-40B4-BE49-F238E27FC236}">
                <a16:creationId xmlns:a16="http://schemas.microsoft.com/office/drawing/2014/main" id="{7ECF6AD9-FB91-457D-9714-9E9088FFBF5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45582" y="6266151"/>
            <a:ext cx="1008469" cy="542656"/>
          </a:xfrm>
          <a:prstGeom prst="rect">
            <a:avLst/>
          </a:prstGeom>
        </p:spPr>
      </p:pic>
    </p:spTree>
    <p:extLst>
      <p:ext uri="{BB962C8B-B14F-4D97-AF65-F5344CB8AC3E}">
        <p14:creationId xmlns:p14="http://schemas.microsoft.com/office/powerpoint/2010/main" val="7100762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Abschnitts-&#10;überschrift">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4ED7540F-0497-496C-8944-25CB1CE5F578}"/>
              </a:ext>
            </a:extLst>
          </p:cNvPr>
          <p:cNvSpPr/>
          <p:nvPr userDrawn="1"/>
        </p:nvSpPr>
        <p:spPr>
          <a:xfrm>
            <a:off x="939452" y="681037"/>
            <a:ext cx="10221238" cy="5495926"/>
          </a:xfrm>
          <a:prstGeom prst="rect">
            <a:avLst/>
          </a:prstGeom>
          <a:solidFill>
            <a:srgbClr val="ACD188"/>
          </a:solidFill>
          <a:ln>
            <a:solidFill>
              <a:srgbClr val="ACD1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Titel 1">
            <a:extLst>
              <a:ext uri="{FF2B5EF4-FFF2-40B4-BE49-F238E27FC236}">
                <a16:creationId xmlns:a16="http://schemas.microsoft.com/office/drawing/2014/main" id="{BA9F67B1-9EBA-418D-A9D9-E986B2E8036D}"/>
              </a:ext>
            </a:extLst>
          </p:cNvPr>
          <p:cNvSpPr>
            <a:spLocks noGrp="1"/>
          </p:cNvSpPr>
          <p:nvPr>
            <p:ph type="title"/>
          </p:nvPr>
        </p:nvSpPr>
        <p:spPr>
          <a:xfrm>
            <a:off x="1152395" y="793039"/>
            <a:ext cx="9832932" cy="1015333"/>
          </a:xfrm>
          <a:prstGeom prst="rect">
            <a:avLst/>
          </a:prstGeom>
        </p:spPr>
        <p:txBody>
          <a:bodyPr/>
          <a:lstStyle>
            <a:lvl1pPr>
              <a:defRPr sz="3600">
                <a:solidFill>
                  <a:srgbClr val="435362"/>
                </a:solidFill>
                <a:latin typeface="Tahoma" panose="020B0604030504040204" pitchFamily="34" charset="0"/>
                <a:ea typeface="Tahoma" panose="020B0604030504040204" pitchFamily="34" charset="0"/>
                <a:cs typeface="Tahoma" panose="020B0604030504040204" pitchFamily="34" charset="0"/>
              </a:defRPr>
            </a:lvl1pPr>
          </a:lstStyle>
          <a:p>
            <a:endParaRPr lang="de-DE" dirty="0"/>
          </a:p>
        </p:txBody>
      </p:sp>
      <p:sp>
        <p:nvSpPr>
          <p:cNvPr id="9" name="Inhaltsplatzhalter 2">
            <a:extLst>
              <a:ext uri="{FF2B5EF4-FFF2-40B4-BE49-F238E27FC236}">
                <a16:creationId xmlns:a16="http://schemas.microsoft.com/office/drawing/2014/main" id="{F3359F62-5DB0-4694-8A48-2E145305D021}"/>
              </a:ext>
            </a:extLst>
          </p:cNvPr>
          <p:cNvSpPr>
            <a:spLocks noGrp="1"/>
          </p:cNvSpPr>
          <p:nvPr>
            <p:ph idx="4294967295"/>
          </p:nvPr>
        </p:nvSpPr>
        <p:spPr>
          <a:xfrm>
            <a:off x="1152396" y="1920373"/>
            <a:ext cx="9832932" cy="4247963"/>
          </a:xfrm>
          <a:prstGeom prst="rect">
            <a:avLst/>
          </a:prstGeom>
        </p:spPr>
        <p:txBody>
          <a:bodyPr/>
          <a:lstStyle>
            <a:lvl1pPr>
              <a:defRPr>
                <a:solidFill>
                  <a:srgbClr val="435362"/>
                </a:solidFill>
              </a:defRPr>
            </a:lvl1pPr>
          </a:lstStyle>
          <a:p>
            <a:endParaRPr lang="de-DE" dirty="0"/>
          </a:p>
        </p:txBody>
      </p:sp>
      <p:sp>
        <p:nvSpPr>
          <p:cNvPr id="11" name="Foliennummernplatzhalter 5">
            <a:extLst>
              <a:ext uri="{FF2B5EF4-FFF2-40B4-BE49-F238E27FC236}">
                <a16:creationId xmlns:a16="http://schemas.microsoft.com/office/drawing/2014/main" id="{D50E4EA8-2097-44A1-8B0D-FBC5EA50B9DD}"/>
              </a:ext>
            </a:extLst>
          </p:cNvPr>
          <p:cNvSpPr>
            <a:spLocks noGrp="1"/>
          </p:cNvSpPr>
          <p:nvPr>
            <p:ph type="sldNum" sz="quarter" idx="4"/>
          </p:nvPr>
        </p:nvSpPr>
        <p:spPr>
          <a:xfrm>
            <a:off x="4724400" y="6446239"/>
            <a:ext cx="2743200" cy="365125"/>
          </a:xfrm>
          <a:prstGeom prst="rect">
            <a:avLst/>
          </a:prstGeom>
        </p:spPr>
        <p:txBody>
          <a:bodyPr vert="horz" lIns="91440" tIns="45720" rIns="91440" bIns="45720" rtlCol="0" anchor="ctr"/>
          <a:lstStyle>
            <a:lvl1pPr algn="ctr">
              <a:defRPr sz="1200">
                <a:solidFill>
                  <a:srgbClr val="435362"/>
                </a:solidFill>
              </a:defRPr>
            </a:lvl1pPr>
          </a:lstStyle>
          <a:p>
            <a:fld id="{17C40126-D4EE-4913-A834-CE08D2A13687}" type="slidenum">
              <a:rPr lang="de-DE" smtClean="0"/>
              <a:pPr/>
              <a:t>‹Nr.›</a:t>
            </a:fld>
            <a:endParaRPr lang="de-DE" dirty="0"/>
          </a:p>
        </p:txBody>
      </p:sp>
      <p:pic>
        <p:nvPicPr>
          <p:cNvPr id="10" name="Grafik 9" descr="Ein Bild, das Zeichnung enthält.&#10;&#10;Automatisch generierte Beschreibung">
            <a:extLst>
              <a:ext uri="{FF2B5EF4-FFF2-40B4-BE49-F238E27FC236}">
                <a16:creationId xmlns:a16="http://schemas.microsoft.com/office/drawing/2014/main" id="{FB624992-9399-43F0-9767-2AD83631045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1419" y="6266151"/>
            <a:ext cx="1234345" cy="545169"/>
          </a:xfrm>
          <a:prstGeom prst="rect">
            <a:avLst/>
          </a:prstGeom>
        </p:spPr>
      </p:pic>
      <p:pic>
        <p:nvPicPr>
          <p:cNvPr id="14" name="Grafik 13" descr="Ein Bild, das Uhr enthält.&#10;&#10;Automatisch generierte Beschreibung">
            <a:extLst>
              <a:ext uri="{FF2B5EF4-FFF2-40B4-BE49-F238E27FC236}">
                <a16:creationId xmlns:a16="http://schemas.microsoft.com/office/drawing/2014/main" id="{0C2F7C42-6920-4ABA-8894-AA3C6A9EAF1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45582" y="6266150"/>
            <a:ext cx="1013109" cy="545153"/>
          </a:xfrm>
          <a:prstGeom prst="rect">
            <a:avLst/>
          </a:prstGeom>
        </p:spPr>
      </p:pic>
      <p:cxnSp>
        <p:nvCxnSpPr>
          <p:cNvPr id="15" name="Gerader Verbinder 14">
            <a:extLst>
              <a:ext uri="{FF2B5EF4-FFF2-40B4-BE49-F238E27FC236}">
                <a16:creationId xmlns:a16="http://schemas.microsoft.com/office/drawing/2014/main" id="{457C7388-8398-4899-AF80-7DAF7AB6EF65}"/>
              </a:ext>
            </a:extLst>
          </p:cNvPr>
          <p:cNvCxnSpPr>
            <a:cxnSpLocks/>
          </p:cNvCxnSpPr>
          <p:nvPr userDrawn="1"/>
        </p:nvCxnSpPr>
        <p:spPr>
          <a:xfrm>
            <a:off x="5441092" y="6446239"/>
            <a:ext cx="1309816" cy="0"/>
          </a:xfrm>
          <a:prstGeom prst="line">
            <a:avLst/>
          </a:prstGeom>
          <a:ln w="38100">
            <a:solidFill>
              <a:srgbClr val="ACD188"/>
            </a:solidFill>
          </a:ln>
        </p:spPr>
        <p:style>
          <a:lnRef idx="1">
            <a:schemeClr val="accent1"/>
          </a:lnRef>
          <a:fillRef idx="0">
            <a:schemeClr val="accent1"/>
          </a:fillRef>
          <a:effectRef idx="0">
            <a:schemeClr val="accent1"/>
          </a:effectRef>
          <a:fontRef idx="minor">
            <a:schemeClr val="tx1"/>
          </a:fontRef>
        </p:style>
      </p:cxnSp>
      <p:sp>
        <p:nvSpPr>
          <p:cNvPr id="16" name="Rechteck 15">
            <a:extLst>
              <a:ext uri="{FF2B5EF4-FFF2-40B4-BE49-F238E27FC236}">
                <a16:creationId xmlns:a16="http://schemas.microsoft.com/office/drawing/2014/main" id="{10E95DF1-4E04-4E98-9C3A-C0D382AD57BB}"/>
              </a:ext>
            </a:extLst>
          </p:cNvPr>
          <p:cNvSpPr/>
          <p:nvPr userDrawn="1"/>
        </p:nvSpPr>
        <p:spPr>
          <a:xfrm>
            <a:off x="5842687" y="6380534"/>
            <a:ext cx="506627" cy="72000"/>
          </a:xfrm>
          <a:prstGeom prst="rect">
            <a:avLst/>
          </a:prstGeom>
          <a:solidFill>
            <a:srgbClr val="ACD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3038048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el und Inhalt">
    <p:spTree>
      <p:nvGrpSpPr>
        <p:cNvPr id="1" name=""/>
        <p:cNvGrpSpPr/>
        <p:nvPr/>
      </p:nvGrpSpPr>
      <p:grpSpPr>
        <a:xfrm>
          <a:off x="0" y="0"/>
          <a:ext cx="0" cy="0"/>
          <a:chOff x="0" y="0"/>
          <a:chExt cx="0" cy="0"/>
        </a:xfrm>
      </p:grpSpPr>
      <p:sp>
        <p:nvSpPr>
          <p:cNvPr id="12" name="Rechteck 11">
            <a:extLst>
              <a:ext uri="{FF2B5EF4-FFF2-40B4-BE49-F238E27FC236}">
                <a16:creationId xmlns:a16="http://schemas.microsoft.com/office/drawing/2014/main" id="{61004860-EC66-4109-915D-AAFDCBE819A6}"/>
              </a:ext>
            </a:extLst>
          </p:cNvPr>
          <p:cNvSpPr/>
          <p:nvPr userDrawn="1"/>
        </p:nvSpPr>
        <p:spPr>
          <a:xfrm>
            <a:off x="0" y="0"/>
            <a:ext cx="12192000" cy="6214539"/>
          </a:xfrm>
          <a:prstGeom prst="rect">
            <a:avLst/>
          </a:prstGeom>
          <a:solidFill>
            <a:srgbClr val="ACD188"/>
          </a:solidFill>
          <a:ln>
            <a:solidFill>
              <a:srgbClr val="ACD1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Titel 1">
            <a:extLst>
              <a:ext uri="{FF2B5EF4-FFF2-40B4-BE49-F238E27FC236}">
                <a16:creationId xmlns:a16="http://schemas.microsoft.com/office/drawing/2014/main" id="{27630BBC-3986-4B33-B4C8-80ADF51DC735}"/>
              </a:ext>
            </a:extLst>
          </p:cNvPr>
          <p:cNvSpPr>
            <a:spLocks noGrp="1"/>
          </p:cNvSpPr>
          <p:nvPr>
            <p:ph type="title"/>
          </p:nvPr>
        </p:nvSpPr>
        <p:spPr>
          <a:xfrm>
            <a:off x="838200" y="365125"/>
            <a:ext cx="10515600" cy="1128560"/>
          </a:xfrm>
          <a:prstGeom prst="rect">
            <a:avLst/>
          </a:prstGeom>
        </p:spPr>
        <p:txBody>
          <a:bodyPr/>
          <a:lstStyle>
            <a:lvl1pPr algn="l">
              <a:defRPr sz="3600">
                <a:solidFill>
                  <a:srgbClr val="435362"/>
                </a:solidFill>
                <a:latin typeface="Tahoma" panose="020B0604030504040204" pitchFamily="34" charset="0"/>
                <a:ea typeface="Tahoma" panose="020B0604030504040204" pitchFamily="34" charset="0"/>
                <a:cs typeface="Tahoma" panose="020B0604030504040204" pitchFamily="34" charset="0"/>
              </a:defRPr>
            </a:lvl1pPr>
          </a:lstStyle>
          <a:p>
            <a:endParaRPr lang="de-DE" dirty="0"/>
          </a:p>
        </p:txBody>
      </p:sp>
      <p:sp>
        <p:nvSpPr>
          <p:cNvPr id="13" name="Rechteck 12">
            <a:extLst>
              <a:ext uri="{FF2B5EF4-FFF2-40B4-BE49-F238E27FC236}">
                <a16:creationId xmlns:a16="http://schemas.microsoft.com/office/drawing/2014/main" id="{865CE670-F925-4410-BC56-825349D6594A}"/>
              </a:ext>
            </a:extLst>
          </p:cNvPr>
          <p:cNvSpPr/>
          <p:nvPr userDrawn="1"/>
        </p:nvSpPr>
        <p:spPr>
          <a:xfrm>
            <a:off x="695714" y="1911851"/>
            <a:ext cx="2467628" cy="34492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Bildplatzhalter 15">
            <a:extLst>
              <a:ext uri="{FF2B5EF4-FFF2-40B4-BE49-F238E27FC236}">
                <a16:creationId xmlns:a16="http://schemas.microsoft.com/office/drawing/2014/main" id="{9183D166-625A-41F7-AB70-F816FA4BCF84}"/>
              </a:ext>
            </a:extLst>
          </p:cNvPr>
          <p:cNvSpPr>
            <a:spLocks noGrp="1"/>
          </p:cNvSpPr>
          <p:nvPr>
            <p:ph type="pic" sz="quarter" idx="10"/>
          </p:nvPr>
        </p:nvSpPr>
        <p:spPr>
          <a:xfrm>
            <a:off x="1149350" y="2249488"/>
            <a:ext cx="3929063" cy="3449289"/>
          </a:xfrm>
          <a:prstGeom prst="rect">
            <a:avLst/>
          </a:prstGeom>
        </p:spPr>
        <p:txBody>
          <a:bodyPr/>
          <a:lstStyle/>
          <a:p>
            <a:endParaRPr lang="de-DE"/>
          </a:p>
        </p:txBody>
      </p:sp>
      <p:sp>
        <p:nvSpPr>
          <p:cNvPr id="18" name="Textplatzhalter 17">
            <a:extLst>
              <a:ext uri="{FF2B5EF4-FFF2-40B4-BE49-F238E27FC236}">
                <a16:creationId xmlns:a16="http://schemas.microsoft.com/office/drawing/2014/main" id="{DBD83511-123A-4A72-B293-582E4E3974D9}"/>
              </a:ext>
            </a:extLst>
          </p:cNvPr>
          <p:cNvSpPr>
            <a:spLocks noGrp="1"/>
          </p:cNvSpPr>
          <p:nvPr>
            <p:ph type="body" sz="quarter" idx="11"/>
          </p:nvPr>
        </p:nvSpPr>
        <p:spPr>
          <a:xfrm>
            <a:off x="5486400" y="1911350"/>
            <a:ext cx="5907088" cy="3449638"/>
          </a:xfrm>
          <a:prstGeom prst="rect">
            <a:avLst/>
          </a:prstGeom>
        </p:spPr>
        <p:txBody>
          <a:bodyPr/>
          <a:lstStyle>
            <a:lvl1pPr marL="228600" indent="-228600">
              <a:buFont typeface="Calibri" panose="020F0502020204030204" pitchFamily="34" charset="0"/>
              <a:buChar char="»"/>
              <a:defRPr>
                <a:solidFill>
                  <a:srgbClr val="435362"/>
                </a:solidFill>
              </a:defRPr>
            </a:lvl1pPr>
            <a:lvl2pPr>
              <a:defRPr>
                <a:solidFill>
                  <a:srgbClr val="435362"/>
                </a:solidFill>
              </a:defRPr>
            </a:lvl2pPr>
            <a:lvl3pPr>
              <a:defRPr>
                <a:solidFill>
                  <a:srgbClr val="435362"/>
                </a:solidFill>
              </a:defRPr>
            </a:lvl3pPr>
            <a:lvl4pPr>
              <a:defRPr>
                <a:solidFill>
                  <a:srgbClr val="435362"/>
                </a:solidFill>
              </a:defRPr>
            </a:lvl4pPr>
            <a:lvl5pPr>
              <a:defRPr>
                <a:solidFill>
                  <a:srgbClr val="435362"/>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9" name="Foliennummernplatzhalter 5">
            <a:extLst>
              <a:ext uri="{FF2B5EF4-FFF2-40B4-BE49-F238E27FC236}">
                <a16:creationId xmlns:a16="http://schemas.microsoft.com/office/drawing/2014/main" id="{85F07139-51BB-42F5-908A-1004A730E548}"/>
              </a:ext>
            </a:extLst>
          </p:cNvPr>
          <p:cNvSpPr>
            <a:spLocks noGrp="1"/>
          </p:cNvSpPr>
          <p:nvPr>
            <p:ph type="sldNum" sz="quarter" idx="4"/>
          </p:nvPr>
        </p:nvSpPr>
        <p:spPr>
          <a:xfrm>
            <a:off x="4724400" y="6446239"/>
            <a:ext cx="2743200" cy="365125"/>
          </a:xfrm>
          <a:prstGeom prst="rect">
            <a:avLst/>
          </a:prstGeom>
        </p:spPr>
        <p:txBody>
          <a:bodyPr vert="horz" lIns="91440" tIns="45720" rIns="91440" bIns="45720" rtlCol="0" anchor="ctr"/>
          <a:lstStyle>
            <a:lvl1pPr algn="ctr">
              <a:defRPr sz="1200">
                <a:solidFill>
                  <a:srgbClr val="435362"/>
                </a:solidFill>
              </a:defRPr>
            </a:lvl1pPr>
          </a:lstStyle>
          <a:p>
            <a:fld id="{17C40126-D4EE-4913-A834-CE08D2A13687}" type="slidenum">
              <a:rPr lang="de-DE" smtClean="0"/>
              <a:pPr/>
              <a:t>‹Nr.›</a:t>
            </a:fld>
            <a:endParaRPr lang="de-DE" dirty="0"/>
          </a:p>
        </p:txBody>
      </p:sp>
      <p:cxnSp>
        <p:nvCxnSpPr>
          <p:cNvPr id="14" name="Gerader Verbinder 13">
            <a:extLst>
              <a:ext uri="{FF2B5EF4-FFF2-40B4-BE49-F238E27FC236}">
                <a16:creationId xmlns:a16="http://schemas.microsoft.com/office/drawing/2014/main" id="{9501CB20-8AA3-447C-8541-55FFCF1D8DBA}"/>
              </a:ext>
            </a:extLst>
          </p:cNvPr>
          <p:cNvCxnSpPr>
            <a:cxnSpLocks/>
          </p:cNvCxnSpPr>
          <p:nvPr userDrawn="1"/>
        </p:nvCxnSpPr>
        <p:spPr>
          <a:xfrm>
            <a:off x="5441092" y="6446239"/>
            <a:ext cx="1309816" cy="0"/>
          </a:xfrm>
          <a:prstGeom prst="line">
            <a:avLst/>
          </a:prstGeom>
          <a:ln w="38100">
            <a:solidFill>
              <a:srgbClr val="ACD188"/>
            </a:solidFill>
          </a:ln>
        </p:spPr>
        <p:style>
          <a:lnRef idx="1">
            <a:schemeClr val="accent1"/>
          </a:lnRef>
          <a:fillRef idx="0">
            <a:schemeClr val="accent1"/>
          </a:fillRef>
          <a:effectRef idx="0">
            <a:schemeClr val="accent1"/>
          </a:effectRef>
          <a:fontRef idx="minor">
            <a:schemeClr val="tx1"/>
          </a:fontRef>
        </p:style>
      </p:cxnSp>
      <p:sp>
        <p:nvSpPr>
          <p:cNvPr id="15" name="Rechteck 14">
            <a:extLst>
              <a:ext uri="{FF2B5EF4-FFF2-40B4-BE49-F238E27FC236}">
                <a16:creationId xmlns:a16="http://schemas.microsoft.com/office/drawing/2014/main" id="{3003E378-8578-4F06-BDEB-CD3D2C5BB94D}"/>
              </a:ext>
            </a:extLst>
          </p:cNvPr>
          <p:cNvSpPr/>
          <p:nvPr userDrawn="1"/>
        </p:nvSpPr>
        <p:spPr>
          <a:xfrm>
            <a:off x="5842687" y="6380534"/>
            <a:ext cx="506627" cy="72000"/>
          </a:xfrm>
          <a:prstGeom prst="rect">
            <a:avLst/>
          </a:prstGeom>
          <a:solidFill>
            <a:srgbClr val="ACD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7" name="Grafik 16" descr="Ein Bild, das Zeichnung enthält.&#10;&#10;Automatisch generierte Beschreibung">
            <a:extLst>
              <a:ext uri="{FF2B5EF4-FFF2-40B4-BE49-F238E27FC236}">
                <a16:creationId xmlns:a16="http://schemas.microsoft.com/office/drawing/2014/main" id="{E90954A6-E13A-4F20-AEBC-507AFBEBBBA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1419" y="6266151"/>
            <a:ext cx="1234345" cy="545169"/>
          </a:xfrm>
          <a:prstGeom prst="rect">
            <a:avLst/>
          </a:prstGeom>
        </p:spPr>
      </p:pic>
      <p:pic>
        <p:nvPicPr>
          <p:cNvPr id="20" name="Grafik 19" descr="Ein Bild, das Uhr enthält.&#10;&#10;Automatisch generierte Beschreibung">
            <a:extLst>
              <a:ext uri="{FF2B5EF4-FFF2-40B4-BE49-F238E27FC236}">
                <a16:creationId xmlns:a16="http://schemas.microsoft.com/office/drawing/2014/main" id="{D6D6EAF3-CF3F-4DDF-9121-3F8A79E5360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45582" y="6266151"/>
            <a:ext cx="1008469" cy="542656"/>
          </a:xfrm>
          <a:prstGeom prst="rect">
            <a:avLst/>
          </a:prstGeom>
        </p:spPr>
      </p:pic>
      <p:sp>
        <p:nvSpPr>
          <p:cNvPr id="4" name="Textplatzhalter 3">
            <a:extLst>
              <a:ext uri="{FF2B5EF4-FFF2-40B4-BE49-F238E27FC236}">
                <a16:creationId xmlns:a16="http://schemas.microsoft.com/office/drawing/2014/main" id="{D621B445-9871-49AA-9BE4-90E064FED990}"/>
              </a:ext>
            </a:extLst>
          </p:cNvPr>
          <p:cNvSpPr>
            <a:spLocks noGrp="1"/>
          </p:cNvSpPr>
          <p:nvPr>
            <p:ph type="body" sz="quarter" idx="12" hasCustomPrompt="1"/>
          </p:nvPr>
        </p:nvSpPr>
        <p:spPr>
          <a:xfrm rot="16200000">
            <a:off x="-61912" y="4199751"/>
            <a:ext cx="2014538" cy="338138"/>
          </a:xfrm>
          <a:prstGeom prst="rect">
            <a:avLst/>
          </a:prstGeom>
        </p:spPr>
        <p:txBody>
          <a:bodyPr/>
          <a:lstStyle>
            <a:lvl1pPr marL="0" indent="0">
              <a:buNone/>
              <a:defRPr sz="1200"/>
            </a:lvl1pPr>
          </a:lstStyle>
          <a:p>
            <a:pPr lvl="0"/>
            <a:r>
              <a:rPr lang="de-DE" dirty="0"/>
              <a:t>Foto:</a:t>
            </a:r>
          </a:p>
        </p:txBody>
      </p:sp>
    </p:spTree>
    <p:extLst>
      <p:ext uri="{BB962C8B-B14F-4D97-AF65-F5344CB8AC3E}">
        <p14:creationId xmlns:p14="http://schemas.microsoft.com/office/powerpoint/2010/main" val="13744203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Vergleich">
    <p:spTree>
      <p:nvGrpSpPr>
        <p:cNvPr id="1" name=""/>
        <p:cNvGrpSpPr/>
        <p:nvPr/>
      </p:nvGrpSpPr>
      <p:grpSpPr>
        <a:xfrm>
          <a:off x="0" y="0"/>
          <a:ext cx="0" cy="0"/>
          <a:chOff x="0" y="0"/>
          <a:chExt cx="0" cy="0"/>
        </a:xfrm>
      </p:grpSpPr>
      <p:sp>
        <p:nvSpPr>
          <p:cNvPr id="10" name="Rechteck 9">
            <a:extLst>
              <a:ext uri="{FF2B5EF4-FFF2-40B4-BE49-F238E27FC236}">
                <a16:creationId xmlns:a16="http://schemas.microsoft.com/office/drawing/2014/main" id="{23925763-D1B9-400F-BFC2-1C39044D5F64}"/>
              </a:ext>
            </a:extLst>
          </p:cNvPr>
          <p:cNvSpPr/>
          <p:nvPr userDrawn="1"/>
        </p:nvSpPr>
        <p:spPr>
          <a:xfrm>
            <a:off x="1578278" y="654483"/>
            <a:ext cx="9775522" cy="5082435"/>
          </a:xfrm>
          <a:prstGeom prst="rect">
            <a:avLst/>
          </a:prstGeom>
          <a:solidFill>
            <a:srgbClr val="ACD188"/>
          </a:solidFill>
          <a:ln>
            <a:solidFill>
              <a:srgbClr val="ACD1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Titel 1">
            <a:extLst>
              <a:ext uri="{FF2B5EF4-FFF2-40B4-BE49-F238E27FC236}">
                <a16:creationId xmlns:a16="http://schemas.microsoft.com/office/drawing/2014/main" id="{5EEB7E39-048F-4229-A0E5-9B4A2C478AB0}"/>
              </a:ext>
            </a:extLst>
          </p:cNvPr>
          <p:cNvSpPr>
            <a:spLocks noGrp="1"/>
          </p:cNvSpPr>
          <p:nvPr>
            <p:ph type="title" hasCustomPrompt="1"/>
          </p:nvPr>
        </p:nvSpPr>
        <p:spPr>
          <a:xfrm>
            <a:off x="1891203" y="733436"/>
            <a:ext cx="9261138" cy="1076423"/>
          </a:xfrm>
          <a:prstGeom prst="rect">
            <a:avLst/>
          </a:prstGeom>
        </p:spPr>
        <p:txBody>
          <a:bodyPr/>
          <a:lstStyle>
            <a:lvl1pPr>
              <a:defRPr sz="3600">
                <a:latin typeface="Tahoma" panose="020B0604030504040204" pitchFamily="34" charset="0"/>
                <a:ea typeface="Tahoma" panose="020B0604030504040204" pitchFamily="34" charset="0"/>
                <a:cs typeface="Tahoma" panose="020B0604030504040204" pitchFamily="34" charset="0"/>
              </a:defRPr>
            </a:lvl1pPr>
          </a:lstStyle>
          <a:p>
            <a:br>
              <a:rPr lang="de-DE" dirty="0">
                <a:latin typeface="Tahoma" panose="020B0604030504040204" pitchFamily="34" charset="0"/>
                <a:ea typeface="Tahoma" panose="020B0604030504040204" pitchFamily="34" charset="0"/>
                <a:cs typeface="Tahoma" panose="020B0604030504040204" pitchFamily="34" charset="0"/>
              </a:rPr>
            </a:br>
            <a:endParaRPr lang="de-DE" dirty="0"/>
          </a:p>
        </p:txBody>
      </p:sp>
      <p:sp>
        <p:nvSpPr>
          <p:cNvPr id="12" name="Inhaltsplatzhalter 2">
            <a:extLst>
              <a:ext uri="{FF2B5EF4-FFF2-40B4-BE49-F238E27FC236}">
                <a16:creationId xmlns:a16="http://schemas.microsoft.com/office/drawing/2014/main" id="{FA37FE8B-1094-4B68-A0E8-050DBEB9AFFD}"/>
              </a:ext>
            </a:extLst>
          </p:cNvPr>
          <p:cNvSpPr>
            <a:spLocks noGrp="1"/>
          </p:cNvSpPr>
          <p:nvPr>
            <p:ph idx="4294967295"/>
          </p:nvPr>
        </p:nvSpPr>
        <p:spPr>
          <a:xfrm>
            <a:off x="1891203" y="1960812"/>
            <a:ext cx="6079398" cy="3776107"/>
          </a:xfrm>
          <a:prstGeom prst="rect">
            <a:avLst/>
          </a:prstGeom>
        </p:spPr>
        <p:txBody>
          <a:bodyPr/>
          <a:lstStyle>
            <a:lvl1pPr>
              <a:defRPr lang="de-DE" sz="2800" kern="1200" dirty="0">
                <a:solidFill>
                  <a:schemeClr val="tx1">
                    <a:lumMod val="75000"/>
                    <a:lumOff val="25000"/>
                  </a:schemeClr>
                </a:solidFill>
                <a:latin typeface="+mn-lt"/>
                <a:ea typeface="+mn-ea"/>
                <a:cs typeface="+mn-cs"/>
              </a:defRPr>
            </a:lvl1pPr>
          </a:lstStyle>
          <a:p>
            <a:endParaRPr lang="de-DE" dirty="0"/>
          </a:p>
        </p:txBody>
      </p:sp>
      <p:cxnSp>
        <p:nvCxnSpPr>
          <p:cNvPr id="13" name="Gerader Verbinder 12">
            <a:extLst>
              <a:ext uri="{FF2B5EF4-FFF2-40B4-BE49-F238E27FC236}">
                <a16:creationId xmlns:a16="http://schemas.microsoft.com/office/drawing/2014/main" id="{3B99E4A6-1EF7-4561-ACC1-EB9DA31C232B}"/>
              </a:ext>
            </a:extLst>
          </p:cNvPr>
          <p:cNvCxnSpPr>
            <a:cxnSpLocks/>
          </p:cNvCxnSpPr>
          <p:nvPr userDrawn="1"/>
        </p:nvCxnSpPr>
        <p:spPr>
          <a:xfrm>
            <a:off x="10196186" y="5924811"/>
            <a:ext cx="1995814" cy="0"/>
          </a:xfrm>
          <a:prstGeom prst="line">
            <a:avLst/>
          </a:prstGeom>
          <a:ln w="38100">
            <a:solidFill>
              <a:srgbClr val="ACD188"/>
            </a:solidFill>
          </a:ln>
        </p:spPr>
        <p:style>
          <a:lnRef idx="1">
            <a:schemeClr val="accent1"/>
          </a:lnRef>
          <a:fillRef idx="0">
            <a:schemeClr val="accent1"/>
          </a:fillRef>
          <a:effectRef idx="0">
            <a:schemeClr val="accent1"/>
          </a:effectRef>
          <a:fontRef idx="minor">
            <a:schemeClr val="tx1"/>
          </a:fontRef>
        </p:style>
      </p:cxnSp>
      <p:cxnSp>
        <p:nvCxnSpPr>
          <p:cNvPr id="14" name="Gerader Verbinder 13">
            <a:extLst>
              <a:ext uri="{FF2B5EF4-FFF2-40B4-BE49-F238E27FC236}">
                <a16:creationId xmlns:a16="http://schemas.microsoft.com/office/drawing/2014/main" id="{2162814A-5F38-43DF-8FFE-A46A89D96598}"/>
              </a:ext>
            </a:extLst>
          </p:cNvPr>
          <p:cNvCxnSpPr/>
          <p:nvPr userDrawn="1"/>
        </p:nvCxnSpPr>
        <p:spPr>
          <a:xfrm>
            <a:off x="1039660" y="0"/>
            <a:ext cx="0" cy="2580362"/>
          </a:xfrm>
          <a:prstGeom prst="line">
            <a:avLst/>
          </a:prstGeom>
          <a:ln w="38100">
            <a:solidFill>
              <a:srgbClr val="ACD188"/>
            </a:solidFill>
          </a:ln>
        </p:spPr>
        <p:style>
          <a:lnRef idx="1">
            <a:schemeClr val="accent1"/>
          </a:lnRef>
          <a:fillRef idx="0">
            <a:schemeClr val="accent1"/>
          </a:fillRef>
          <a:effectRef idx="0">
            <a:schemeClr val="accent1"/>
          </a:effectRef>
          <a:fontRef idx="minor">
            <a:schemeClr val="tx1"/>
          </a:fontRef>
        </p:style>
      </p:cxnSp>
      <p:pic>
        <p:nvPicPr>
          <p:cNvPr id="16" name="Grafik 15" descr="Ein Bild, das draußen, Gras, Person, stehend enthält.&#10;&#10;Automatisch generierte Beschreibung">
            <a:extLst>
              <a:ext uri="{FF2B5EF4-FFF2-40B4-BE49-F238E27FC236}">
                <a16:creationId xmlns:a16="http://schemas.microsoft.com/office/drawing/2014/main" id="{DFB5E96E-8D2B-4E19-B066-D85763C770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32385" y="3770954"/>
            <a:ext cx="3730753" cy="2487391"/>
          </a:xfrm>
          <a:prstGeom prst="rect">
            <a:avLst/>
          </a:prstGeom>
        </p:spPr>
      </p:pic>
      <p:sp>
        <p:nvSpPr>
          <p:cNvPr id="17" name="Textfeld 16">
            <a:extLst>
              <a:ext uri="{FF2B5EF4-FFF2-40B4-BE49-F238E27FC236}">
                <a16:creationId xmlns:a16="http://schemas.microsoft.com/office/drawing/2014/main" id="{D3AAFF13-5839-4B98-9765-9A9A464481BE}"/>
              </a:ext>
            </a:extLst>
          </p:cNvPr>
          <p:cNvSpPr txBox="1"/>
          <p:nvPr userDrawn="1"/>
        </p:nvSpPr>
        <p:spPr>
          <a:xfrm>
            <a:off x="7970600" y="6258345"/>
            <a:ext cx="1601822" cy="215444"/>
          </a:xfrm>
          <a:prstGeom prst="rect">
            <a:avLst/>
          </a:prstGeom>
          <a:noFill/>
        </p:spPr>
        <p:txBody>
          <a:bodyPr wrap="square" rtlCol="0">
            <a:spAutoFit/>
          </a:bodyPr>
          <a:lstStyle/>
          <a:p>
            <a:r>
              <a:rPr lang="de-DE" sz="800" dirty="0">
                <a:solidFill>
                  <a:schemeClr val="bg1">
                    <a:lumMod val="65000"/>
                  </a:schemeClr>
                </a:solidFill>
              </a:rPr>
              <a:t>Foto: Fabian Schellhorn</a:t>
            </a:r>
          </a:p>
        </p:txBody>
      </p:sp>
      <p:sp>
        <p:nvSpPr>
          <p:cNvPr id="18" name="Foliennummernplatzhalter 5">
            <a:extLst>
              <a:ext uri="{FF2B5EF4-FFF2-40B4-BE49-F238E27FC236}">
                <a16:creationId xmlns:a16="http://schemas.microsoft.com/office/drawing/2014/main" id="{E44E7DC2-BCD4-471B-8B3E-11D4249C6D33}"/>
              </a:ext>
            </a:extLst>
          </p:cNvPr>
          <p:cNvSpPr>
            <a:spLocks noGrp="1"/>
          </p:cNvSpPr>
          <p:nvPr>
            <p:ph type="sldNum" sz="quarter" idx="4"/>
          </p:nvPr>
        </p:nvSpPr>
        <p:spPr>
          <a:xfrm>
            <a:off x="4724400" y="6444540"/>
            <a:ext cx="2743200" cy="365125"/>
          </a:xfrm>
          <a:prstGeom prst="rect">
            <a:avLst/>
          </a:prstGeom>
        </p:spPr>
        <p:txBody>
          <a:bodyPr vert="horz" lIns="91440" tIns="45720" rIns="91440" bIns="45720" rtlCol="0" anchor="ctr"/>
          <a:lstStyle>
            <a:lvl1pPr algn="ctr">
              <a:defRPr sz="1200">
                <a:solidFill>
                  <a:srgbClr val="435362"/>
                </a:solidFill>
              </a:defRPr>
            </a:lvl1pPr>
          </a:lstStyle>
          <a:p>
            <a:fld id="{17C40126-D4EE-4913-A834-CE08D2A13687}" type="slidenum">
              <a:rPr lang="de-DE" smtClean="0"/>
              <a:pPr/>
              <a:t>‹Nr.›</a:t>
            </a:fld>
            <a:endParaRPr lang="de-DE" dirty="0"/>
          </a:p>
        </p:txBody>
      </p:sp>
      <p:cxnSp>
        <p:nvCxnSpPr>
          <p:cNvPr id="15" name="Gerader Verbinder 14">
            <a:extLst>
              <a:ext uri="{FF2B5EF4-FFF2-40B4-BE49-F238E27FC236}">
                <a16:creationId xmlns:a16="http://schemas.microsoft.com/office/drawing/2014/main" id="{B4C6ED70-96BF-47D4-B408-E1DF20CC8238}"/>
              </a:ext>
            </a:extLst>
          </p:cNvPr>
          <p:cNvCxnSpPr>
            <a:cxnSpLocks/>
          </p:cNvCxnSpPr>
          <p:nvPr userDrawn="1"/>
        </p:nvCxnSpPr>
        <p:spPr>
          <a:xfrm>
            <a:off x="5441092" y="6444540"/>
            <a:ext cx="1309816" cy="0"/>
          </a:xfrm>
          <a:prstGeom prst="line">
            <a:avLst/>
          </a:prstGeom>
          <a:ln w="38100">
            <a:solidFill>
              <a:srgbClr val="ACD188"/>
            </a:solidFill>
          </a:ln>
        </p:spPr>
        <p:style>
          <a:lnRef idx="1">
            <a:schemeClr val="accent1"/>
          </a:lnRef>
          <a:fillRef idx="0">
            <a:schemeClr val="accent1"/>
          </a:fillRef>
          <a:effectRef idx="0">
            <a:schemeClr val="accent1"/>
          </a:effectRef>
          <a:fontRef idx="minor">
            <a:schemeClr val="tx1"/>
          </a:fontRef>
        </p:style>
      </p:cxnSp>
      <p:sp>
        <p:nvSpPr>
          <p:cNvPr id="21" name="Rechteck 20">
            <a:extLst>
              <a:ext uri="{FF2B5EF4-FFF2-40B4-BE49-F238E27FC236}">
                <a16:creationId xmlns:a16="http://schemas.microsoft.com/office/drawing/2014/main" id="{A0D4E91A-436D-4D39-B7C4-2430A84A671D}"/>
              </a:ext>
            </a:extLst>
          </p:cNvPr>
          <p:cNvSpPr/>
          <p:nvPr userDrawn="1"/>
        </p:nvSpPr>
        <p:spPr>
          <a:xfrm>
            <a:off x="5842687" y="6378835"/>
            <a:ext cx="506627" cy="72000"/>
          </a:xfrm>
          <a:prstGeom prst="rect">
            <a:avLst/>
          </a:prstGeom>
          <a:solidFill>
            <a:srgbClr val="ACD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9" name="Grafik 18" descr="Ein Bild, das Zeichnung enthält.&#10;&#10;Automatisch generierte Beschreibung">
            <a:extLst>
              <a:ext uri="{FF2B5EF4-FFF2-40B4-BE49-F238E27FC236}">
                <a16:creationId xmlns:a16="http://schemas.microsoft.com/office/drawing/2014/main" id="{F2ACBD8B-E074-47DD-AEE1-8D10F3A590F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1419" y="6266151"/>
            <a:ext cx="1234345" cy="545169"/>
          </a:xfrm>
          <a:prstGeom prst="rect">
            <a:avLst/>
          </a:prstGeom>
        </p:spPr>
      </p:pic>
      <p:pic>
        <p:nvPicPr>
          <p:cNvPr id="20" name="Grafik 19" descr="Ein Bild, das Uhr enthält.&#10;&#10;Automatisch generierte Beschreibung">
            <a:extLst>
              <a:ext uri="{FF2B5EF4-FFF2-40B4-BE49-F238E27FC236}">
                <a16:creationId xmlns:a16="http://schemas.microsoft.com/office/drawing/2014/main" id="{FDC852A9-02D9-4EB2-AE1D-80FEBE1661A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645582" y="6266150"/>
            <a:ext cx="1010057" cy="543511"/>
          </a:xfrm>
          <a:prstGeom prst="rect">
            <a:avLst/>
          </a:prstGeom>
        </p:spPr>
      </p:pic>
    </p:spTree>
    <p:extLst>
      <p:ext uri="{BB962C8B-B14F-4D97-AF65-F5344CB8AC3E}">
        <p14:creationId xmlns:p14="http://schemas.microsoft.com/office/powerpoint/2010/main" val="11088384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Nur Titel">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1011B538-59A1-4657-A229-64EB4E7C6022}"/>
              </a:ext>
            </a:extLst>
          </p:cNvPr>
          <p:cNvSpPr>
            <a:spLocks noGrp="1"/>
          </p:cNvSpPr>
          <p:nvPr>
            <p:ph type="title"/>
          </p:nvPr>
        </p:nvSpPr>
        <p:spPr>
          <a:xfrm>
            <a:off x="838200" y="798023"/>
            <a:ext cx="10515600" cy="1016499"/>
          </a:xfrm>
          <a:prstGeom prst="rect">
            <a:avLst/>
          </a:prstGeom>
        </p:spPr>
        <p:txBody>
          <a:bodyPr/>
          <a:lstStyle>
            <a:lvl1pPr>
              <a:defRPr sz="3600">
                <a:latin typeface="Tahoma" panose="020B0604030504040204" pitchFamily="34" charset="0"/>
                <a:ea typeface="Tahoma" panose="020B0604030504040204" pitchFamily="34" charset="0"/>
                <a:cs typeface="Tahoma" panose="020B0604030504040204" pitchFamily="34" charset="0"/>
              </a:defRPr>
            </a:lvl1pPr>
          </a:lstStyle>
          <a:p>
            <a:endParaRPr lang="de-DE" b="1" dirty="0">
              <a:solidFill>
                <a:srgbClr val="7BC361"/>
              </a:solidFill>
            </a:endParaRPr>
          </a:p>
        </p:txBody>
      </p:sp>
      <p:sp>
        <p:nvSpPr>
          <p:cNvPr id="7" name="Inhaltsplatzhalter 2">
            <a:extLst>
              <a:ext uri="{FF2B5EF4-FFF2-40B4-BE49-F238E27FC236}">
                <a16:creationId xmlns:a16="http://schemas.microsoft.com/office/drawing/2014/main" id="{161CA86D-52B3-4ABF-9665-798F0BD7A098}"/>
              </a:ext>
            </a:extLst>
          </p:cNvPr>
          <p:cNvSpPr>
            <a:spLocks noGrp="1"/>
          </p:cNvSpPr>
          <p:nvPr>
            <p:ph idx="4294967295"/>
          </p:nvPr>
        </p:nvSpPr>
        <p:spPr>
          <a:xfrm>
            <a:off x="838200" y="1998769"/>
            <a:ext cx="10515600" cy="4016641"/>
          </a:xfrm>
          <a:prstGeom prst="rect">
            <a:avLst/>
          </a:prstGeom>
        </p:spPr>
        <p:txBody>
          <a:bodyPr/>
          <a:lstStyle>
            <a:lvl1pPr>
              <a:defRPr>
                <a:solidFill>
                  <a:srgbClr val="435362"/>
                </a:solidFill>
              </a:defRPr>
            </a:lvl1pPr>
          </a:lstStyle>
          <a:p>
            <a:endParaRPr lang="de-DE" dirty="0"/>
          </a:p>
        </p:txBody>
      </p:sp>
      <p:cxnSp>
        <p:nvCxnSpPr>
          <p:cNvPr id="8" name="Gerader Verbinder 7">
            <a:extLst>
              <a:ext uri="{FF2B5EF4-FFF2-40B4-BE49-F238E27FC236}">
                <a16:creationId xmlns:a16="http://schemas.microsoft.com/office/drawing/2014/main" id="{66FB9526-4857-47FE-A8BE-880D933E3B6B}"/>
              </a:ext>
            </a:extLst>
          </p:cNvPr>
          <p:cNvCxnSpPr/>
          <p:nvPr userDrawn="1"/>
        </p:nvCxnSpPr>
        <p:spPr>
          <a:xfrm>
            <a:off x="838200" y="613775"/>
            <a:ext cx="10515600" cy="0"/>
          </a:xfrm>
          <a:prstGeom prst="line">
            <a:avLst/>
          </a:prstGeom>
          <a:ln w="38100">
            <a:solidFill>
              <a:srgbClr val="ACD188"/>
            </a:solidFill>
          </a:ln>
        </p:spPr>
        <p:style>
          <a:lnRef idx="1">
            <a:schemeClr val="accent1"/>
          </a:lnRef>
          <a:fillRef idx="0">
            <a:schemeClr val="accent1"/>
          </a:fillRef>
          <a:effectRef idx="0">
            <a:schemeClr val="accent1"/>
          </a:effectRef>
          <a:fontRef idx="minor">
            <a:schemeClr val="tx1"/>
          </a:fontRef>
        </p:style>
      </p:cxnSp>
      <p:sp>
        <p:nvSpPr>
          <p:cNvPr id="9" name="Rechteck 8">
            <a:extLst>
              <a:ext uri="{FF2B5EF4-FFF2-40B4-BE49-F238E27FC236}">
                <a16:creationId xmlns:a16="http://schemas.microsoft.com/office/drawing/2014/main" id="{E2AF150E-7EB7-40D5-AA4A-8B96221E720C}"/>
              </a:ext>
            </a:extLst>
          </p:cNvPr>
          <p:cNvSpPr/>
          <p:nvPr userDrawn="1"/>
        </p:nvSpPr>
        <p:spPr>
          <a:xfrm>
            <a:off x="5597047" y="363033"/>
            <a:ext cx="997907" cy="239641"/>
          </a:xfrm>
          <a:prstGeom prst="rect">
            <a:avLst/>
          </a:prstGeom>
          <a:solidFill>
            <a:srgbClr val="ACD188"/>
          </a:solidFill>
          <a:ln>
            <a:solidFill>
              <a:srgbClr val="ACD1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Foliennummernplatzhalter 5">
            <a:extLst>
              <a:ext uri="{FF2B5EF4-FFF2-40B4-BE49-F238E27FC236}">
                <a16:creationId xmlns:a16="http://schemas.microsoft.com/office/drawing/2014/main" id="{9A93CDED-E375-4FC5-84CA-360935A276B9}"/>
              </a:ext>
            </a:extLst>
          </p:cNvPr>
          <p:cNvSpPr>
            <a:spLocks noGrp="1"/>
          </p:cNvSpPr>
          <p:nvPr>
            <p:ph type="sldNum" sz="quarter" idx="4"/>
          </p:nvPr>
        </p:nvSpPr>
        <p:spPr>
          <a:xfrm>
            <a:off x="4724400" y="6446239"/>
            <a:ext cx="2743200" cy="365125"/>
          </a:xfrm>
          <a:prstGeom prst="rect">
            <a:avLst/>
          </a:prstGeom>
        </p:spPr>
        <p:txBody>
          <a:bodyPr vert="horz" lIns="91440" tIns="45720" rIns="91440" bIns="45720" rtlCol="0" anchor="ctr"/>
          <a:lstStyle>
            <a:lvl1pPr algn="ctr">
              <a:defRPr sz="1200">
                <a:solidFill>
                  <a:srgbClr val="435362"/>
                </a:solidFill>
              </a:defRPr>
            </a:lvl1pPr>
          </a:lstStyle>
          <a:p>
            <a:fld id="{17C40126-D4EE-4913-A834-CE08D2A13687}" type="slidenum">
              <a:rPr lang="de-DE" smtClean="0"/>
              <a:pPr/>
              <a:t>‹Nr.›</a:t>
            </a:fld>
            <a:endParaRPr lang="de-DE" dirty="0"/>
          </a:p>
        </p:txBody>
      </p:sp>
      <p:cxnSp>
        <p:nvCxnSpPr>
          <p:cNvPr id="10" name="Gerader Verbinder 9">
            <a:extLst>
              <a:ext uri="{FF2B5EF4-FFF2-40B4-BE49-F238E27FC236}">
                <a16:creationId xmlns:a16="http://schemas.microsoft.com/office/drawing/2014/main" id="{DCB0330C-BA53-47E9-B333-F7E390921C7D}"/>
              </a:ext>
            </a:extLst>
          </p:cNvPr>
          <p:cNvCxnSpPr>
            <a:cxnSpLocks/>
          </p:cNvCxnSpPr>
          <p:nvPr userDrawn="1"/>
        </p:nvCxnSpPr>
        <p:spPr>
          <a:xfrm>
            <a:off x="5441092" y="6446239"/>
            <a:ext cx="1309816" cy="0"/>
          </a:xfrm>
          <a:prstGeom prst="line">
            <a:avLst/>
          </a:prstGeom>
          <a:ln w="38100">
            <a:solidFill>
              <a:srgbClr val="ACD188"/>
            </a:solidFill>
          </a:ln>
        </p:spPr>
        <p:style>
          <a:lnRef idx="1">
            <a:schemeClr val="accent1"/>
          </a:lnRef>
          <a:fillRef idx="0">
            <a:schemeClr val="accent1"/>
          </a:fillRef>
          <a:effectRef idx="0">
            <a:schemeClr val="accent1"/>
          </a:effectRef>
          <a:fontRef idx="minor">
            <a:schemeClr val="tx1"/>
          </a:fontRef>
        </p:style>
      </p:cxnSp>
      <p:sp>
        <p:nvSpPr>
          <p:cNvPr id="14" name="Rechteck 13">
            <a:extLst>
              <a:ext uri="{FF2B5EF4-FFF2-40B4-BE49-F238E27FC236}">
                <a16:creationId xmlns:a16="http://schemas.microsoft.com/office/drawing/2014/main" id="{6C0CD07A-B548-47FC-9FF2-BBBF6BB6E64D}"/>
              </a:ext>
            </a:extLst>
          </p:cNvPr>
          <p:cNvSpPr/>
          <p:nvPr userDrawn="1"/>
        </p:nvSpPr>
        <p:spPr>
          <a:xfrm>
            <a:off x="5842687" y="6380534"/>
            <a:ext cx="506627" cy="72000"/>
          </a:xfrm>
          <a:prstGeom prst="rect">
            <a:avLst/>
          </a:prstGeom>
          <a:solidFill>
            <a:srgbClr val="ACD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7" name="Grafik 16" descr="Ein Bild, das Zeichnung enthält.&#10;&#10;Automatisch generierte Beschreibung">
            <a:extLst>
              <a:ext uri="{FF2B5EF4-FFF2-40B4-BE49-F238E27FC236}">
                <a16:creationId xmlns:a16="http://schemas.microsoft.com/office/drawing/2014/main" id="{F9BA5D7B-F915-425C-A6EA-126487CEB1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1419" y="6266151"/>
            <a:ext cx="1234345" cy="545169"/>
          </a:xfrm>
          <a:prstGeom prst="rect">
            <a:avLst/>
          </a:prstGeom>
        </p:spPr>
      </p:pic>
      <p:pic>
        <p:nvPicPr>
          <p:cNvPr id="18" name="Grafik 17" descr="Ein Bild, das Uhr enthält.&#10;&#10;Automatisch generierte Beschreibung">
            <a:extLst>
              <a:ext uri="{FF2B5EF4-FFF2-40B4-BE49-F238E27FC236}">
                <a16:creationId xmlns:a16="http://schemas.microsoft.com/office/drawing/2014/main" id="{FC262BF2-423A-4BB7-8736-81A512686A8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45582" y="6266150"/>
            <a:ext cx="1013127" cy="545163"/>
          </a:xfrm>
          <a:prstGeom prst="rect">
            <a:avLst/>
          </a:prstGeom>
        </p:spPr>
      </p:pic>
    </p:spTree>
    <p:extLst>
      <p:ext uri="{BB962C8B-B14F-4D97-AF65-F5344CB8AC3E}">
        <p14:creationId xmlns:p14="http://schemas.microsoft.com/office/powerpoint/2010/main" val="23219906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jpeg"/><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9188D475-103C-4AF7-A2E9-2AF96B61AB91}"/>
              </a:ext>
            </a:extLst>
          </p:cNvPr>
          <p:cNvSpPr/>
          <p:nvPr userDrawn="1"/>
        </p:nvSpPr>
        <p:spPr>
          <a:xfrm>
            <a:off x="564010" y="729000"/>
            <a:ext cx="5400000" cy="5400000"/>
          </a:xfrm>
          <a:prstGeom prst="rect">
            <a:avLst/>
          </a:prstGeom>
          <a:solidFill>
            <a:srgbClr val="ACD188"/>
          </a:solidFill>
          <a:ln>
            <a:solidFill>
              <a:srgbClr val="ACD1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cxnSp>
        <p:nvCxnSpPr>
          <p:cNvPr id="8" name="Gerader Verbinder 7">
            <a:extLst>
              <a:ext uri="{FF2B5EF4-FFF2-40B4-BE49-F238E27FC236}">
                <a16:creationId xmlns:a16="http://schemas.microsoft.com/office/drawing/2014/main" id="{D95A2BA0-924B-4100-92F2-54E1CE9DD0FD}"/>
              </a:ext>
            </a:extLst>
          </p:cNvPr>
          <p:cNvCxnSpPr/>
          <p:nvPr userDrawn="1"/>
        </p:nvCxnSpPr>
        <p:spPr>
          <a:xfrm>
            <a:off x="7027101" y="0"/>
            <a:ext cx="0" cy="3429000"/>
          </a:xfrm>
          <a:prstGeom prst="line">
            <a:avLst/>
          </a:prstGeom>
          <a:ln w="38100">
            <a:solidFill>
              <a:srgbClr val="ACD188"/>
            </a:solidFill>
          </a:ln>
        </p:spPr>
        <p:style>
          <a:lnRef idx="1">
            <a:schemeClr val="accent1"/>
          </a:lnRef>
          <a:fillRef idx="0">
            <a:schemeClr val="accent1"/>
          </a:fillRef>
          <a:effectRef idx="0">
            <a:schemeClr val="accent1"/>
          </a:effectRef>
          <a:fontRef idx="minor">
            <a:schemeClr val="tx1"/>
          </a:fontRef>
        </p:style>
      </p:cxnSp>
      <p:cxnSp>
        <p:nvCxnSpPr>
          <p:cNvPr id="9" name="Gerader Verbinder 8">
            <a:extLst>
              <a:ext uri="{FF2B5EF4-FFF2-40B4-BE49-F238E27FC236}">
                <a16:creationId xmlns:a16="http://schemas.microsoft.com/office/drawing/2014/main" id="{7B2C77DF-61AA-415C-AC07-5D4631112FC2}"/>
              </a:ext>
            </a:extLst>
          </p:cNvPr>
          <p:cNvCxnSpPr>
            <a:cxnSpLocks/>
          </p:cNvCxnSpPr>
          <p:nvPr userDrawn="1"/>
        </p:nvCxnSpPr>
        <p:spPr>
          <a:xfrm>
            <a:off x="9607463" y="5686816"/>
            <a:ext cx="2584537" cy="0"/>
          </a:xfrm>
          <a:prstGeom prst="line">
            <a:avLst/>
          </a:prstGeom>
          <a:ln w="38100">
            <a:solidFill>
              <a:srgbClr val="ACD188"/>
            </a:solidFill>
          </a:ln>
        </p:spPr>
        <p:style>
          <a:lnRef idx="1">
            <a:schemeClr val="accent1"/>
          </a:lnRef>
          <a:fillRef idx="0">
            <a:schemeClr val="accent1"/>
          </a:fillRef>
          <a:effectRef idx="0">
            <a:schemeClr val="accent1"/>
          </a:effectRef>
          <a:fontRef idx="minor">
            <a:schemeClr val="tx1"/>
          </a:fontRef>
        </p:style>
      </p:cxnSp>
      <p:pic>
        <p:nvPicPr>
          <p:cNvPr id="10" name="Grafik 9" descr="Ein Bild, das Zeichnung enthält.&#10;&#10;Automatisch generierte Beschreibung">
            <a:extLst>
              <a:ext uri="{FF2B5EF4-FFF2-40B4-BE49-F238E27FC236}">
                <a16:creationId xmlns:a16="http://schemas.microsoft.com/office/drawing/2014/main" id="{DE6B32F5-D2C7-457D-BC5F-D016A34A6849}"/>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8695198" y="6129000"/>
            <a:ext cx="1255833" cy="554660"/>
          </a:xfrm>
          <a:prstGeom prst="rect">
            <a:avLst/>
          </a:prstGeom>
        </p:spPr>
      </p:pic>
      <p:pic>
        <p:nvPicPr>
          <p:cNvPr id="11" name="Grafik 10" descr="Ein Bild, das draußen, Gras, Person, stehend enthält.&#10;&#10;Automatisch generierte Beschreibung">
            <a:extLst>
              <a:ext uri="{FF2B5EF4-FFF2-40B4-BE49-F238E27FC236}">
                <a16:creationId xmlns:a16="http://schemas.microsoft.com/office/drawing/2014/main" id="{3F89A9CB-2418-4D5F-90A9-97C9FBBC29C1}"/>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5474099" y="1432055"/>
            <a:ext cx="5895579" cy="3930737"/>
          </a:xfrm>
          <a:prstGeom prst="rect">
            <a:avLst/>
          </a:prstGeom>
        </p:spPr>
      </p:pic>
      <p:sp>
        <p:nvSpPr>
          <p:cNvPr id="13" name="Textfeld 12">
            <a:extLst>
              <a:ext uri="{FF2B5EF4-FFF2-40B4-BE49-F238E27FC236}">
                <a16:creationId xmlns:a16="http://schemas.microsoft.com/office/drawing/2014/main" id="{A4D0F85E-4EA7-4893-ABF5-66787DE481B7}"/>
              </a:ext>
            </a:extLst>
          </p:cNvPr>
          <p:cNvSpPr txBox="1"/>
          <p:nvPr userDrawn="1"/>
        </p:nvSpPr>
        <p:spPr>
          <a:xfrm>
            <a:off x="10330249" y="5362791"/>
            <a:ext cx="1601822" cy="215444"/>
          </a:xfrm>
          <a:prstGeom prst="rect">
            <a:avLst/>
          </a:prstGeom>
          <a:noFill/>
        </p:spPr>
        <p:txBody>
          <a:bodyPr wrap="square" rtlCol="0">
            <a:spAutoFit/>
          </a:bodyPr>
          <a:lstStyle/>
          <a:p>
            <a:r>
              <a:rPr lang="de-DE" sz="800" dirty="0">
                <a:solidFill>
                  <a:schemeClr val="bg1">
                    <a:lumMod val="65000"/>
                  </a:schemeClr>
                </a:solidFill>
              </a:rPr>
              <a:t>Foto: Fabian Schellhorn</a:t>
            </a:r>
          </a:p>
        </p:txBody>
      </p:sp>
      <p:pic>
        <p:nvPicPr>
          <p:cNvPr id="15" name="Grafik 14" descr="Ein Bild, das Uhr enthält.&#10;&#10;Automatisch generierte Beschreibung">
            <a:extLst>
              <a:ext uri="{FF2B5EF4-FFF2-40B4-BE49-F238E27FC236}">
                <a16:creationId xmlns:a16="http://schemas.microsoft.com/office/drawing/2014/main" id="{23346284-8FBC-4ABE-80E7-E87FDA3117FC}"/>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0231354" y="5848392"/>
            <a:ext cx="1758887" cy="946456"/>
          </a:xfrm>
          <a:prstGeom prst="rect">
            <a:avLst/>
          </a:prstGeom>
        </p:spPr>
      </p:pic>
    </p:spTree>
    <p:extLst>
      <p:ext uri="{BB962C8B-B14F-4D97-AF65-F5344CB8AC3E}">
        <p14:creationId xmlns:p14="http://schemas.microsoft.com/office/powerpoint/2010/main" val="391874574"/>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52" r:id="rId3"/>
    <p:sldLayoutId id="2147483656" r:id="rId4"/>
    <p:sldLayoutId id="2147483651" r:id="rId5"/>
    <p:sldLayoutId id="2147483650" r:id="rId6"/>
    <p:sldLayoutId id="2147483653" r:id="rId7"/>
    <p:sldLayoutId id="2147483654" r:id="rId8"/>
  </p:sldLayoutIdLst>
  <p:hf hdr="0" ftr="0" dt="0"/>
  <p:txStyles>
    <p:titleStyle>
      <a:lvl1pPr algn="ctr" defTabSz="914400" rtl="0" eaLnBrk="1" latinLnBrk="0" hangingPunct="1">
        <a:lnSpc>
          <a:spcPct val="90000"/>
        </a:lnSpc>
        <a:spcBef>
          <a:spcPct val="0"/>
        </a:spcBef>
        <a:buNone/>
        <a:defRPr sz="44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gesundheitbb.de/zfb" TargetMode="External"/><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348695-7835-47CC-93CF-99F54D6C4A0D}"/>
              </a:ext>
            </a:extLst>
          </p:cNvPr>
          <p:cNvSpPr>
            <a:spLocks noGrp="1"/>
          </p:cNvSpPr>
          <p:nvPr>
            <p:ph type="ctrTitle"/>
          </p:nvPr>
        </p:nvSpPr>
        <p:spPr>
          <a:xfrm>
            <a:off x="974883" y="1214438"/>
            <a:ext cx="4315109" cy="2387600"/>
          </a:xfrm>
        </p:spPr>
        <p:txBody>
          <a:bodyPr/>
          <a:lstStyle/>
          <a:p>
            <a:r>
              <a:rPr lang="de-DE" dirty="0"/>
              <a:t>„Berliner Spaziergangsgruppen“</a:t>
            </a:r>
          </a:p>
        </p:txBody>
      </p:sp>
      <p:sp>
        <p:nvSpPr>
          <p:cNvPr id="3" name="Untertitel 2">
            <a:extLst>
              <a:ext uri="{FF2B5EF4-FFF2-40B4-BE49-F238E27FC236}">
                <a16:creationId xmlns:a16="http://schemas.microsoft.com/office/drawing/2014/main" id="{9F46F40C-87CB-486B-B782-ADE6AD73BF24}"/>
              </a:ext>
            </a:extLst>
          </p:cNvPr>
          <p:cNvSpPr>
            <a:spLocks noGrp="1"/>
          </p:cNvSpPr>
          <p:nvPr>
            <p:ph type="subTitle" idx="1"/>
          </p:nvPr>
        </p:nvSpPr>
        <p:spPr>
          <a:xfrm>
            <a:off x="1075037" y="3734385"/>
            <a:ext cx="4114800" cy="1655762"/>
          </a:xfrm>
        </p:spPr>
        <p:txBody>
          <a:bodyPr/>
          <a:lstStyle/>
          <a:p>
            <a:r>
              <a:rPr lang="de-DE" dirty="0"/>
              <a:t>Schritt für Schritt zu mehr Gesundheit im Alter</a:t>
            </a:r>
          </a:p>
        </p:txBody>
      </p:sp>
    </p:spTree>
    <p:extLst>
      <p:ext uri="{BB962C8B-B14F-4D97-AF65-F5344CB8AC3E}">
        <p14:creationId xmlns:p14="http://schemas.microsoft.com/office/powerpoint/2010/main" val="21694910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D65344-98B3-491F-9ADB-15031922A881}"/>
              </a:ext>
            </a:extLst>
          </p:cNvPr>
          <p:cNvSpPr>
            <a:spLocks noGrp="1"/>
          </p:cNvSpPr>
          <p:nvPr>
            <p:ph type="title"/>
          </p:nvPr>
        </p:nvSpPr>
        <p:spPr/>
        <p:txBody>
          <a:bodyPr/>
          <a:lstStyle/>
          <a:p>
            <a:r>
              <a:rPr lang="de-DE" dirty="0"/>
              <a:t>Ihre Aufgabenbereiche</a:t>
            </a:r>
          </a:p>
        </p:txBody>
      </p:sp>
      <p:sp>
        <p:nvSpPr>
          <p:cNvPr id="3" name="Foliennummernplatzhalter 2">
            <a:extLst>
              <a:ext uri="{FF2B5EF4-FFF2-40B4-BE49-F238E27FC236}">
                <a16:creationId xmlns:a16="http://schemas.microsoft.com/office/drawing/2014/main" id="{81D501AC-CE99-4775-B909-0AE42F1408E5}"/>
              </a:ext>
            </a:extLst>
          </p:cNvPr>
          <p:cNvSpPr>
            <a:spLocks noGrp="1"/>
          </p:cNvSpPr>
          <p:nvPr>
            <p:ph type="sldNum" sz="quarter" idx="4"/>
          </p:nvPr>
        </p:nvSpPr>
        <p:spPr/>
        <p:txBody>
          <a:bodyPr/>
          <a:lstStyle/>
          <a:p>
            <a:fld id="{17C40126-D4EE-4913-A834-CE08D2A13687}" type="slidenum">
              <a:rPr lang="de-DE" smtClean="0"/>
              <a:pPr/>
              <a:t>10</a:t>
            </a:fld>
            <a:endParaRPr lang="de-DE" dirty="0"/>
          </a:p>
        </p:txBody>
      </p:sp>
      <p:sp>
        <p:nvSpPr>
          <p:cNvPr id="4" name="Textplatzhalter 3">
            <a:extLst>
              <a:ext uri="{FF2B5EF4-FFF2-40B4-BE49-F238E27FC236}">
                <a16:creationId xmlns:a16="http://schemas.microsoft.com/office/drawing/2014/main" id="{DDEC80E7-30E8-4701-B4E4-0750ABCFFB03}"/>
              </a:ext>
            </a:extLst>
          </p:cNvPr>
          <p:cNvSpPr>
            <a:spLocks noGrp="1"/>
          </p:cNvSpPr>
          <p:nvPr>
            <p:ph type="body" sz="quarter" idx="10"/>
          </p:nvPr>
        </p:nvSpPr>
        <p:spPr>
          <a:xfrm>
            <a:off x="1152525" y="1817688"/>
            <a:ext cx="9832802" cy="4359275"/>
          </a:xfrm>
        </p:spPr>
        <p:txBody>
          <a:bodyPr/>
          <a:lstStyle/>
          <a:p>
            <a:r>
              <a:rPr lang="de-DE" dirty="0"/>
              <a:t>Sie entscheiden wohin spaziert wird oder wann der Spaziergang z. B. auf Grund des Wetters abgesagt wird.</a:t>
            </a:r>
          </a:p>
          <a:p>
            <a:r>
              <a:rPr lang="de-DE" dirty="0"/>
              <a:t>Sie sind die Ansprechperson für die ganze Gruppe und für die beteiligte Einrichtung.</a:t>
            </a:r>
          </a:p>
          <a:p>
            <a:r>
              <a:rPr lang="de-DE" dirty="0"/>
              <a:t>Durch ihre persönlichen Kontakte tragen Sie dazu bei, neuer Spaziergängerinnen und Spaziergänger zu gewinnen,</a:t>
            </a:r>
          </a:p>
          <a:p>
            <a:r>
              <a:rPr lang="de-DE" dirty="0"/>
              <a:t>versuchen Sie regelmäßige Termine für die Spaziergänge zu finden und </a:t>
            </a:r>
          </a:p>
          <a:p>
            <a:r>
              <a:rPr lang="de-DE" dirty="0"/>
              <a:t>finden Sie eine Vertretungsregelung.</a:t>
            </a:r>
          </a:p>
          <a:p>
            <a:endParaRPr lang="de-DE" dirty="0"/>
          </a:p>
          <a:p>
            <a:endParaRPr lang="de-DE" dirty="0"/>
          </a:p>
        </p:txBody>
      </p:sp>
    </p:spTree>
    <p:extLst>
      <p:ext uri="{BB962C8B-B14F-4D97-AF65-F5344CB8AC3E}">
        <p14:creationId xmlns:p14="http://schemas.microsoft.com/office/powerpoint/2010/main" val="2622839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9DE0DE-0E25-41C4-88E1-6691FDB143EF}"/>
              </a:ext>
            </a:extLst>
          </p:cNvPr>
          <p:cNvSpPr>
            <a:spLocks noGrp="1"/>
          </p:cNvSpPr>
          <p:nvPr>
            <p:ph type="title"/>
          </p:nvPr>
        </p:nvSpPr>
        <p:spPr/>
        <p:txBody>
          <a:bodyPr/>
          <a:lstStyle/>
          <a:p>
            <a:r>
              <a:rPr lang="de-DE" dirty="0">
                <a:solidFill>
                  <a:schemeClr val="accent6"/>
                </a:solidFill>
                <a:latin typeface="Tahoma" panose="020B0604030504040204" pitchFamily="34" charset="0"/>
                <a:ea typeface="Tahoma" panose="020B0604030504040204" pitchFamily="34" charset="0"/>
                <a:cs typeface="Tahoma" panose="020B0604030504040204" pitchFamily="34" charset="0"/>
              </a:rPr>
              <a:t>Unterstützung für Sie </a:t>
            </a:r>
          </a:p>
        </p:txBody>
      </p:sp>
      <p:sp>
        <p:nvSpPr>
          <p:cNvPr id="3" name="Foliennummernplatzhalter 2">
            <a:extLst>
              <a:ext uri="{FF2B5EF4-FFF2-40B4-BE49-F238E27FC236}">
                <a16:creationId xmlns:a16="http://schemas.microsoft.com/office/drawing/2014/main" id="{729956E4-8E59-491D-A955-7FC527425C18}"/>
              </a:ext>
            </a:extLst>
          </p:cNvPr>
          <p:cNvSpPr>
            <a:spLocks noGrp="1"/>
          </p:cNvSpPr>
          <p:nvPr>
            <p:ph type="sldNum" sz="quarter" idx="4"/>
          </p:nvPr>
        </p:nvSpPr>
        <p:spPr/>
        <p:txBody>
          <a:bodyPr/>
          <a:lstStyle/>
          <a:p>
            <a:fld id="{17C40126-D4EE-4913-A834-CE08D2A13687}" type="slidenum">
              <a:rPr lang="de-DE" smtClean="0">
                <a:solidFill>
                  <a:srgbClr val="404040"/>
                </a:solidFill>
              </a:rPr>
              <a:pPr/>
              <a:t>11</a:t>
            </a:fld>
            <a:endParaRPr lang="de-DE" dirty="0">
              <a:solidFill>
                <a:srgbClr val="404040"/>
              </a:solidFill>
            </a:endParaRPr>
          </a:p>
        </p:txBody>
      </p:sp>
      <p:sp>
        <p:nvSpPr>
          <p:cNvPr id="4" name="Textplatzhalter 3">
            <a:extLst>
              <a:ext uri="{FF2B5EF4-FFF2-40B4-BE49-F238E27FC236}">
                <a16:creationId xmlns:a16="http://schemas.microsoft.com/office/drawing/2014/main" id="{5623E088-0F69-4C55-9FB1-7A68FB09D06C}"/>
              </a:ext>
            </a:extLst>
          </p:cNvPr>
          <p:cNvSpPr>
            <a:spLocks noGrp="1"/>
          </p:cNvSpPr>
          <p:nvPr>
            <p:ph type="body" sz="quarter" idx="10"/>
          </p:nvPr>
        </p:nvSpPr>
        <p:spPr/>
        <p:txBody>
          <a:bodyPr/>
          <a:lstStyle/>
          <a:p>
            <a:pPr marL="0" indent="0">
              <a:buNone/>
            </a:pPr>
            <a:r>
              <a:rPr lang="de-DE" dirty="0"/>
              <a:t>Diese Einrichtung </a:t>
            </a:r>
          </a:p>
          <a:p>
            <a:r>
              <a:rPr lang="de-DE" dirty="0"/>
              <a:t>bietet den Start- und Endpunkt für die Spaziergänge, </a:t>
            </a:r>
          </a:p>
          <a:p>
            <a:r>
              <a:rPr lang="de-DE" dirty="0"/>
              <a:t>stellt Räumlichkeiten für ein Miteinander zur Verfügung, </a:t>
            </a:r>
          </a:p>
          <a:p>
            <a:r>
              <a:rPr lang="de-DE" dirty="0"/>
              <a:t>unterstützt bei der Routenplanung, </a:t>
            </a:r>
          </a:p>
          <a:p>
            <a:r>
              <a:rPr lang="de-DE" dirty="0"/>
              <a:t>kennt die Bedarfe im Bezirk, </a:t>
            </a:r>
          </a:p>
          <a:p>
            <a:r>
              <a:rPr lang="de-DE" dirty="0"/>
              <a:t>steht Ihnen als Ansprechperson für Fragen und Anregungen zur Verfügung, </a:t>
            </a:r>
          </a:p>
          <a:p>
            <a:r>
              <a:rPr lang="de-DE" dirty="0"/>
              <a:t>gewährleistet Ihnen, wenn möglich im Rahmen des Ehrenamtes einen Versicherungsschutz.</a:t>
            </a:r>
          </a:p>
        </p:txBody>
      </p:sp>
    </p:spTree>
    <p:extLst>
      <p:ext uri="{BB962C8B-B14F-4D97-AF65-F5344CB8AC3E}">
        <p14:creationId xmlns:p14="http://schemas.microsoft.com/office/powerpoint/2010/main" val="34437243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E6FFA7-7F3C-447B-869F-FFC61B0C4A41}"/>
              </a:ext>
            </a:extLst>
          </p:cNvPr>
          <p:cNvSpPr>
            <a:spLocks noGrp="1"/>
          </p:cNvSpPr>
          <p:nvPr>
            <p:ph type="title"/>
          </p:nvPr>
        </p:nvSpPr>
        <p:spPr/>
        <p:txBody>
          <a:bodyPr/>
          <a:lstStyle/>
          <a:p>
            <a:r>
              <a:rPr lang="de-DE" sz="3200" dirty="0">
                <a:latin typeface="Tahoma" panose="020B0604030504040204" pitchFamily="34" charset="0"/>
                <a:ea typeface="Tahoma" panose="020B0604030504040204" pitchFamily="34" charset="0"/>
                <a:cs typeface="Tahoma" panose="020B0604030504040204" pitchFamily="34" charset="0"/>
              </a:rPr>
              <a:t>Planung und Durchführung von Spaziergängen</a:t>
            </a:r>
          </a:p>
        </p:txBody>
      </p:sp>
      <p:pic>
        <p:nvPicPr>
          <p:cNvPr id="8" name="Bildplatzhalter 7">
            <a:extLst>
              <a:ext uri="{FF2B5EF4-FFF2-40B4-BE49-F238E27FC236}">
                <a16:creationId xmlns:a16="http://schemas.microsoft.com/office/drawing/2014/main" id="{FA50D6BE-D2CC-43EC-A2E4-FB1A27B2A557}"/>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a:stretch/>
        </p:blipFill>
        <p:spPr>
          <a:xfrm>
            <a:off x="1068806" y="3787565"/>
            <a:ext cx="3479132" cy="2305794"/>
          </a:xfrm>
        </p:spPr>
      </p:pic>
      <p:sp>
        <p:nvSpPr>
          <p:cNvPr id="4" name="Textplatzhalter 3">
            <a:extLst>
              <a:ext uri="{FF2B5EF4-FFF2-40B4-BE49-F238E27FC236}">
                <a16:creationId xmlns:a16="http://schemas.microsoft.com/office/drawing/2014/main" id="{32DFE2FC-FBEA-48E1-A325-21B1BB062F6D}"/>
              </a:ext>
            </a:extLst>
          </p:cNvPr>
          <p:cNvSpPr>
            <a:spLocks noGrp="1"/>
          </p:cNvSpPr>
          <p:nvPr>
            <p:ph type="body" sz="quarter" idx="11"/>
          </p:nvPr>
        </p:nvSpPr>
        <p:spPr>
          <a:xfrm>
            <a:off x="5486400" y="1395663"/>
            <a:ext cx="5907088" cy="3965325"/>
          </a:xfrm>
        </p:spPr>
        <p:txBody>
          <a:bodyPr/>
          <a:lstStyle/>
          <a:p>
            <a:r>
              <a:rPr lang="de-DE" dirty="0"/>
              <a:t>die Strecken sind auf die Leistungsfähigkeit der Teilnehmenden angepasst,</a:t>
            </a:r>
          </a:p>
          <a:p>
            <a:r>
              <a:rPr lang="de-DE" dirty="0"/>
              <a:t>finden regelmäßig und mindestens einmal in der Woche statt,</a:t>
            </a:r>
          </a:p>
          <a:p>
            <a:r>
              <a:rPr lang="de-DE" dirty="0"/>
              <a:t>Sie sind mindestens 30 Minuten in Bewegung,</a:t>
            </a:r>
          </a:p>
          <a:p>
            <a:r>
              <a:rPr lang="de-DE" dirty="0"/>
              <a:t>bei Bedarf Toiletten und Sitzgelegenheiten einplanen.</a:t>
            </a:r>
          </a:p>
          <a:p>
            <a:endParaRPr lang="de-DE" dirty="0"/>
          </a:p>
        </p:txBody>
      </p:sp>
      <p:sp>
        <p:nvSpPr>
          <p:cNvPr id="5" name="Foliennummernplatzhalter 4">
            <a:extLst>
              <a:ext uri="{FF2B5EF4-FFF2-40B4-BE49-F238E27FC236}">
                <a16:creationId xmlns:a16="http://schemas.microsoft.com/office/drawing/2014/main" id="{BF11F224-9262-41F2-BC58-75E60C72CFBE}"/>
              </a:ext>
            </a:extLst>
          </p:cNvPr>
          <p:cNvSpPr>
            <a:spLocks noGrp="1"/>
          </p:cNvSpPr>
          <p:nvPr>
            <p:ph type="sldNum" sz="quarter" idx="4"/>
          </p:nvPr>
        </p:nvSpPr>
        <p:spPr/>
        <p:txBody>
          <a:bodyPr/>
          <a:lstStyle/>
          <a:p>
            <a:fld id="{17C40126-D4EE-4913-A834-CE08D2A13687}" type="slidenum">
              <a:rPr lang="de-DE" smtClean="0"/>
              <a:pPr/>
              <a:t>12</a:t>
            </a:fld>
            <a:endParaRPr lang="de-DE" dirty="0"/>
          </a:p>
        </p:txBody>
      </p:sp>
      <p:sp>
        <p:nvSpPr>
          <p:cNvPr id="6" name="Textplatzhalter 5">
            <a:extLst>
              <a:ext uri="{FF2B5EF4-FFF2-40B4-BE49-F238E27FC236}">
                <a16:creationId xmlns:a16="http://schemas.microsoft.com/office/drawing/2014/main" id="{BC37279A-0785-4F9D-A807-D3FF8D5F5FB7}"/>
              </a:ext>
            </a:extLst>
          </p:cNvPr>
          <p:cNvSpPr>
            <a:spLocks noGrp="1"/>
          </p:cNvSpPr>
          <p:nvPr>
            <p:ph type="body" sz="quarter" idx="12"/>
          </p:nvPr>
        </p:nvSpPr>
        <p:spPr>
          <a:xfrm>
            <a:off x="1068806" y="5883114"/>
            <a:ext cx="1794711" cy="210245"/>
          </a:xfrm>
        </p:spPr>
        <p:txBody>
          <a:bodyPr/>
          <a:lstStyle/>
          <a:p>
            <a:r>
              <a:rPr lang="de-DE" sz="1100" dirty="0">
                <a:solidFill>
                  <a:schemeClr val="bg1"/>
                </a:solidFill>
              </a:rPr>
              <a:t>Foto: Marco2811, Fotolia</a:t>
            </a:r>
          </a:p>
        </p:txBody>
      </p:sp>
      <p:sp>
        <p:nvSpPr>
          <p:cNvPr id="13" name="Textfeld 12">
            <a:extLst>
              <a:ext uri="{FF2B5EF4-FFF2-40B4-BE49-F238E27FC236}">
                <a16:creationId xmlns:a16="http://schemas.microsoft.com/office/drawing/2014/main" id="{D8EA42A1-3430-4230-9827-38F84DE43B39}"/>
              </a:ext>
            </a:extLst>
          </p:cNvPr>
          <p:cNvSpPr txBox="1"/>
          <p:nvPr/>
        </p:nvSpPr>
        <p:spPr>
          <a:xfrm>
            <a:off x="707858" y="2033239"/>
            <a:ext cx="2454442" cy="1754326"/>
          </a:xfrm>
          <a:prstGeom prst="rect">
            <a:avLst/>
          </a:prstGeom>
          <a:noFill/>
        </p:spPr>
        <p:txBody>
          <a:bodyPr wrap="square" rtlCol="0">
            <a:spAutoFit/>
          </a:bodyPr>
          <a:lstStyle/>
          <a:p>
            <a:r>
              <a:rPr lang="de-DE" dirty="0"/>
              <a:t>Materialien zum Download finden sie unter: </a:t>
            </a:r>
            <a:r>
              <a:rPr lang="de-DE" dirty="0">
                <a:solidFill>
                  <a:srgbClr val="70AD47"/>
                </a:solidFill>
                <a:hlinkClick r:id="rId3">
                  <a:extLst>
                    <a:ext uri="{A12FA001-AC4F-418D-AE19-62706E023703}">
                      <ahyp:hlinkClr xmlns:ahyp="http://schemas.microsoft.com/office/drawing/2018/hyperlinkcolor" val="tx"/>
                    </a:ext>
                  </a:extLst>
                </a:hlinkClick>
              </a:rPr>
              <a:t>www.gesundheitbb.de/zfb</a:t>
            </a:r>
            <a:endParaRPr lang="de-DE" dirty="0">
              <a:solidFill>
                <a:srgbClr val="70AD47"/>
              </a:solidFill>
            </a:endParaRPr>
          </a:p>
          <a:p>
            <a:endParaRPr lang="de-DE" dirty="0"/>
          </a:p>
        </p:txBody>
      </p:sp>
    </p:spTree>
    <p:extLst>
      <p:ext uri="{BB962C8B-B14F-4D97-AF65-F5344CB8AC3E}">
        <p14:creationId xmlns:p14="http://schemas.microsoft.com/office/powerpoint/2010/main" val="22471888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6F9602-354A-4DDF-80E2-6E9F8AD8EC5E}"/>
              </a:ext>
            </a:extLst>
          </p:cNvPr>
          <p:cNvSpPr>
            <a:spLocks noGrp="1"/>
          </p:cNvSpPr>
          <p:nvPr>
            <p:ph type="title"/>
          </p:nvPr>
        </p:nvSpPr>
        <p:spPr/>
        <p:txBody>
          <a:bodyPr/>
          <a:lstStyle/>
          <a:p>
            <a:r>
              <a:rPr lang="de-DE" dirty="0">
                <a:solidFill>
                  <a:schemeClr val="accent6"/>
                </a:solidFill>
                <a:latin typeface="Tahoma" panose="020B0604030504040204" pitchFamily="34" charset="0"/>
                <a:ea typeface="Tahoma" panose="020B0604030504040204" pitchFamily="34" charset="0"/>
                <a:cs typeface="Tahoma" panose="020B0604030504040204" pitchFamily="34" charset="0"/>
              </a:rPr>
              <a:t>Ideensammlung zur inhaltlichen Gestaltung </a:t>
            </a:r>
          </a:p>
        </p:txBody>
      </p:sp>
      <p:sp>
        <p:nvSpPr>
          <p:cNvPr id="3" name="Foliennummernplatzhalter 2">
            <a:extLst>
              <a:ext uri="{FF2B5EF4-FFF2-40B4-BE49-F238E27FC236}">
                <a16:creationId xmlns:a16="http://schemas.microsoft.com/office/drawing/2014/main" id="{1947B9E1-0B4E-4492-8B6E-F5727F224BF6}"/>
              </a:ext>
            </a:extLst>
          </p:cNvPr>
          <p:cNvSpPr>
            <a:spLocks noGrp="1"/>
          </p:cNvSpPr>
          <p:nvPr>
            <p:ph type="sldNum" sz="quarter" idx="4"/>
          </p:nvPr>
        </p:nvSpPr>
        <p:spPr/>
        <p:txBody>
          <a:bodyPr/>
          <a:lstStyle/>
          <a:p>
            <a:fld id="{17C40126-D4EE-4913-A834-CE08D2A13687}" type="slidenum">
              <a:rPr lang="de-DE" smtClean="0">
                <a:solidFill>
                  <a:srgbClr val="404040"/>
                </a:solidFill>
              </a:rPr>
              <a:pPr/>
              <a:t>13</a:t>
            </a:fld>
            <a:endParaRPr lang="de-DE" dirty="0">
              <a:solidFill>
                <a:srgbClr val="404040"/>
              </a:solidFill>
            </a:endParaRPr>
          </a:p>
        </p:txBody>
      </p:sp>
      <p:sp>
        <p:nvSpPr>
          <p:cNvPr id="4" name="Textplatzhalter 3">
            <a:extLst>
              <a:ext uri="{FF2B5EF4-FFF2-40B4-BE49-F238E27FC236}">
                <a16:creationId xmlns:a16="http://schemas.microsoft.com/office/drawing/2014/main" id="{6B2F7ABB-B01B-4696-9932-22FBEC37028C}"/>
              </a:ext>
            </a:extLst>
          </p:cNvPr>
          <p:cNvSpPr>
            <a:spLocks noGrp="1"/>
          </p:cNvSpPr>
          <p:nvPr>
            <p:ph type="body" sz="quarter" idx="10"/>
          </p:nvPr>
        </p:nvSpPr>
        <p:spPr/>
        <p:txBody>
          <a:bodyPr/>
          <a:lstStyle/>
          <a:p>
            <a:r>
              <a:rPr lang="de-DE" dirty="0">
                <a:solidFill>
                  <a:srgbClr val="404040"/>
                </a:solidFill>
              </a:rPr>
              <a:t>Entdeckungsspaziergänge</a:t>
            </a:r>
          </a:p>
          <a:p>
            <a:r>
              <a:rPr lang="de-DE" dirty="0">
                <a:solidFill>
                  <a:srgbClr val="404040"/>
                </a:solidFill>
              </a:rPr>
              <a:t>Kulturspaziergänge</a:t>
            </a:r>
          </a:p>
          <a:p>
            <a:r>
              <a:rPr lang="de-DE" dirty="0">
                <a:solidFill>
                  <a:srgbClr val="404040"/>
                </a:solidFill>
              </a:rPr>
              <a:t>Historische Spaziergänge</a:t>
            </a:r>
          </a:p>
          <a:p>
            <a:r>
              <a:rPr lang="de-DE" dirty="0">
                <a:solidFill>
                  <a:srgbClr val="404040"/>
                </a:solidFill>
              </a:rPr>
              <a:t>Generationenübergreifende Spaziergänge mit Kindern und Jugendlichen</a:t>
            </a:r>
          </a:p>
          <a:p>
            <a:r>
              <a:rPr lang="de-DE" dirty="0" err="1">
                <a:solidFill>
                  <a:srgbClr val="404040"/>
                </a:solidFill>
              </a:rPr>
              <a:t>Brainwalking</a:t>
            </a:r>
            <a:endParaRPr lang="de-DE" dirty="0">
              <a:solidFill>
                <a:srgbClr val="404040"/>
              </a:solidFill>
            </a:endParaRPr>
          </a:p>
          <a:p>
            <a:r>
              <a:rPr lang="de-DE" dirty="0">
                <a:solidFill>
                  <a:srgbClr val="404040"/>
                </a:solidFill>
              </a:rPr>
              <a:t>Stadtteilbegehungen</a:t>
            </a:r>
          </a:p>
          <a:p>
            <a:r>
              <a:rPr lang="de-DE" dirty="0">
                <a:solidFill>
                  <a:srgbClr val="404040"/>
                </a:solidFill>
              </a:rPr>
              <a:t>Nachbarschafts-Spaziergänge</a:t>
            </a:r>
          </a:p>
        </p:txBody>
      </p:sp>
    </p:spTree>
    <p:extLst>
      <p:ext uri="{BB962C8B-B14F-4D97-AF65-F5344CB8AC3E}">
        <p14:creationId xmlns:p14="http://schemas.microsoft.com/office/powerpoint/2010/main" val="17861482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7F2373-1C79-4C9A-B27E-D062D33797EF}"/>
              </a:ext>
            </a:extLst>
          </p:cNvPr>
          <p:cNvSpPr>
            <a:spLocks noGrp="1"/>
          </p:cNvSpPr>
          <p:nvPr>
            <p:ph type="title"/>
          </p:nvPr>
        </p:nvSpPr>
        <p:spPr/>
        <p:txBody>
          <a:bodyPr/>
          <a:lstStyle/>
          <a:p>
            <a:r>
              <a:rPr lang="de-DE" dirty="0">
                <a:solidFill>
                  <a:srgbClr val="70AD47"/>
                </a:solidFill>
              </a:rPr>
              <a:t>„Berliner Spaziergangsgruppen“ und zusätzliche Bewegungsübungen</a:t>
            </a:r>
          </a:p>
        </p:txBody>
      </p:sp>
      <p:sp>
        <p:nvSpPr>
          <p:cNvPr id="3" name="Foliennummernplatzhalter 2">
            <a:extLst>
              <a:ext uri="{FF2B5EF4-FFF2-40B4-BE49-F238E27FC236}">
                <a16:creationId xmlns:a16="http://schemas.microsoft.com/office/drawing/2014/main" id="{85733652-36E1-4D57-8385-0BA74EA00BBE}"/>
              </a:ext>
            </a:extLst>
          </p:cNvPr>
          <p:cNvSpPr>
            <a:spLocks noGrp="1"/>
          </p:cNvSpPr>
          <p:nvPr>
            <p:ph type="sldNum" sz="quarter" idx="4"/>
          </p:nvPr>
        </p:nvSpPr>
        <p:spPr/>
        <p:txBody>
          <a:bodyPr/>
          <a:lstStyle/>
          <a:p>
            <a:fld id="{17C40126-D4EE-4913-A834-CE08D2A13687}" type="slidenum">
              <a:rPr lang="de-DE" smtClean="0"/>
              <a:pPr/>
              <a:t>14</a:t>
            </a:fld>
            <a:endParaRPr lang="de-DE" dirty="0"/>
          </a:p>
        </p:txBody>
      </p:sp>
      <p:sp>
        <p:nvSpPr>
          <p:cNvPr id="4" name="Textplatzhalter 3">
            <a:extLst>
              <a:ext uri="{FF2B5EF4-FFF2-40B4-BE49-F238E27FC236}">
                <a16:creationId xmlns:a16="http://schemas.microsoft.com/office/drawing/2014/main" id="{FC26C33C-87C3-4EF8-B943-C5F457788477}"/>
              </a:ext>
            </a:extLst>
          </p:cNvPr>
          <p:cNvSpPr>
            <a:spLocks noGrp="1"/>
          </p:cNvSpPr>
          <p:nvPr>
            <p:ph type="body" sz="quarter" idx="10"/>
          </p:nvPr>
        </p:nvSpPr>
        <p:spPr/>
        <p:txBody>
          <a:bodyPr/>
          <a:lstStyle/>
          <a:p>
            <a:pPr marL="0" indent="0">
              <a:buNone/>
            </a:pPr>
            <a:r>
              <a:rPr lang="de-DE" dirty="0"/>
              <a:t>Mit Übungen für die Arme, die Schultern oder den Rücken können Muskeln und Gelenke erreicht werden, die vom Gehen nicht profitieren.</a:t>
            </a:r>
          </a:p>
          <a:p>
            <a:r>
              <a:rPr lang="de-DE" dirty="0"/>
              <a:t>Je einfacher und alltäglicher diese Übungen sind, umso besser.</a:t>
            </a:r>
          </a:p>
          <a:p>
            <a:r>
              <a:rPr lang="de-DE" dirty="0"/>
              <a:t>Im Idealfall werden die Übungen nach einem oder mehreren gemeinsamen Durchgängen von den Teilnehmenden regelmäßig und auch eigenständig durchgeführt.</a:t>
            </a:r>
          </a:p>
        </p:txBody>
      </p:sp>
    </p:spTree>
    <p:extLst>
      <p:ext uri="{BB962C8B-B14F-4D97-AF65-F5344CB8AC3E}">
        <p14:creationId xmlns:p14="http://schemas.microsoft.com/office/powerpoint/2010/main" val="2778303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5FFC89-A2DF-4564-9A1F-64B060776E23}"/>
              </a:ext>
            </a:extLst>
          </p:cNvPr>
          <p:cNvSpPr>
            <a:spLocks noGrp="1"/>
          </p:cNvSpPr>
          <p:nvPr>
            <p:ph type="title"/>
          </p:nvPr>
        </p:nvSpPr>
        <p:spPr/>
        <p:txBody>
          <a:bodyPr/>
          <a:lstStyle/>
          <a:p>
            <a:r>
              <a:rPr lang="de-DE" dirty="0"/>
              <a:t>„Berliner 1 zu 1 Spaziergänge“</a:t>
            </a:r>
          </a:p>
        </p:txBody>
      </p:sp>
      <p:sp>
        <p:nvSpPr>
          <p:cNvPr id="3" name="Foliennummernplatzhalter 2">
            <a:extLst>
              <a:ext uri="{FF2B5EF4-FFF2-40B4-BE49-F238E27FC236}">
                <a16:creationId xmlns:a16="http://schemas.microsoft.com/office/drawing/2014/main" id="{C3D6E1E0-A7AC-4FD9-B2DA-3B387D6A87B9}"/>
              </a:ext>
            </a:extLst>
          </p:cNvPr>
          <p:cNvSpPr>
            <a:spLocks noGrp="1"/>
          </p:cNvSpPr>
          <p:nvPr>
            <p:ph type="sldNum" sz="quarter" idx="4"/>
          </p:nvPr>
        </p:nvSpPr>
        <p:spPr/>
        <p:txBody>
          <a:bodyPr/>
          <a:lstStyle/>
          <a:p>
            <a:fld id="{17C40126-D4EE-4913-A834-CE08D2A13687}" type="slidenum">
              <a:rPr lang="de-DE" smtClean="0"/>
              <a:pPr/>
              <a:t>15</a:t>
            </a:fld>
            <a:endParaRPr lang="de-DE" dirty="0"/>
          </a:p>
        </p:txBody>
      </p:sp>
      <p:sp>
        <p:nvSpPr>
          <p:cNvPr id="4" name="Textplatzhalter 3">
            <a:extLst>
              <a:ext uri="{FF2B5EF4-FFF2-40B4-BE49-F238E27FC236}">
                <a16:creationId xmlns:a16="http://schemas.microsoft.com/office/drawing/2014/main" id="{59D3B1B5-8ECD-45F5-B512-08DE69DA6FE1}"/>
              </a:ext>
            </a:extLst>
          </p:cNvPr>
          <p:cNvSpPr>
            <a:spLocks noGrp="1"/>
          </p:cNvSpPr>
          <p:nvPr>
            <p:ph type="body" sz="quarter" idx="10"/>
          </p:nvPr>
        </p:nvSpPr>
        <p:spPr/>
        <p:txBody>
          <a:bodyPr/>
          <a:lstStyle/>
          <a:p>
            <a:r>
              <a:rPr lang="de-DE" dirty="0"/>
              <a:t>Für viele z. B. allein, mit wenig sozialen Kontakten oder sozial isoliert lebenden älteren Menschen kann Bewegung in einer Gruppe ungewohnt oder sogar unbekannt sein.</a:t>
            </a:r>
          </a:p>
          <a:p>
            <a:r>
              <a:rPr lang="de-DE" b="1" dirty="0"/>
              <a:t>Ziel: </a:t>
            </a:r>
          </a:p>
          <a:p>
            <a:pPr lvl="1"/>
            <a:r>
              <a:rPr lang="de-DE" dirty="0"/>
              <a:t>Im kleinen Rahmen mit nur einer Person, die Freude an Geselligkeit wieder entdecken.</a:t>
            </a:r>
          </a:p>
          <a:p>
            <a:pPr lvl="1"/>
            <a:r>
              <a:rPr lang="de-DE" dirty="0"/>
              <a:t>die Zugangshürden von bewegungsförderlichen Gruppenangeboten durch eine langsame Heranführung an z. B. „Berliner Spaziergangsgruppen“ senken.</a:t>
            </a:r>
          </a:p>
        </p:txBody>
      </p:sp>
    </p:spTree>
    <p:extLst>
      <p:ext uri="{BB962C8B-B14F-4D97-AF65-F5344CB8AC3E}">
        <p14:creationId xmlns:p14="http://schemas.microsoft.com/office/powerpoint/2010/main" val="25423967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5FFC89-A2DF-4564-9A1F-64B060776E23}"/>
              </a:ext>
            </a:extLst>
          </p:cNvPr>
          <p:cNvSpPr>
            <a:spLocks noGrp="1"/>
          </p:cNvSpPr>
          <p:nvPr>
            <p:ph type="title"/>
          </p:nvPr>
        </p:nvSpPr>
        <p:spPr/>
        <p:txBody>
          <a:bodyPr/>
          <a:lstStyle/>
          <a:p>
            <a:r>
              <a:rPr lang="de-DE" dirty="0"/>
              <a:t>„Berliner 1 zu 1 Spaziergänge“</a:t>
            </a:r>
          </a:p>
        </p:txBody>
      </p:sp>
      <p:sp>
        <p:nvSpPr>
          <p:cNvPr id="3" name="Foliennummernplatzhalter 2">
            <a:extLst>
              <a:ext uri="{FF2B5EF4-FFF2-40B4-BE49-F238E27FC236}">
                <a16:creationId xmlns:a16="http://schemas.microsoft.com/office/drawing/2014/main" id="{C3D6E1E0-A7AC-4FD9-B2DA-3B387D6A87B9}"/>
              </a:ext>
            </a:extLst>
          </p:cNvPr>
          <p:cNvSpPr>
            <a:spLocks noGrp="1"/>
          </p:cNvSpPr>
          <p:nvPr>
            <p:ph type="sldNum" sz="quarter" idx="4"/>
          </p:nvPr>
        </p:nvSpPr>
        <p:spPr/>
        <p:txBody>
          <a:bodyPr/>
          <a:lstStyle/>
          <a:p>
            <a:fld id="{17C40126-D4EE-4913-A834-CE08D2A13687}" type="slidenum">
              <a:rPr lang="de-DE" smtClean="0"/>
              <a:pPr/>
              <a:t>16</a:t>
            </a:fld>
            <a:endParaRPr lang="de-DE" dirty="0"/>
          </a:p>
        </p:txBody>
      </p:sp>
      <p:sp>
        <p:nvSpPr>
          <p:cNvPr id="4" name="Textplatzhalter 3">
            <a:extLst>
              <a:ext uri="{FF2B5EF4-FFF2-40B4-BE49-F238E27FC236}">
                <a16:creationId xmlns:a16="http://schemas.microsoft.com/office/drawing/2014/main" id="{59D3B1B5-8ECD-45F5-B512-08DE69DA6FE1}"/>
              </a:ext>
            </a:extLst>
          </p:cNvPr>
          <p:cNvSpPr>
            <a:spLocks noGrp="1"/>
          </p:cNvSpPr>
          <p:nvPr>
            <p:ph type="body" sz="quarter" idx="10"/>
          </p:nvPr>
        </p:nvSpPr>
        <p:spPr/>
        <p:txBody>
          <a:bodyPr/>
          <a:lstStyle/>
          <a:p>
            <a:pPr marL="0" indent="0">
              <a:buNone/>
            </a:pPr>
            <a:r>
              <a:rPr lang="de-DE" b="1" dirty="0"/>
              <a:t>Was gilt es zu beachten?</a:t>
            </a:r>
          </a:p>
          <a:p>
            <a:r>
              <a:rPr lang="de-DE" dirty="0"/>
              <a:t>Vielen ältere Menschen fällt es am Anfang schwer Unbekannten gegenüber Vertrauen aufzubauen.</a:t>
            </a:r>
          </a:p>
          <a:p>
            <a:r>
              <a:rPr lang="de-DE" dirty="0"/>
              <a:t>Treffen Sie Interessierte an der Haustür,</a:t>
            </a:r>
          </a:p>
          <a:p>
            <a:r>
              <a:rPr lang="de-DE" dirty="0"/>
              <a:t>seien Sie achtsam, wenn Sie feststellen, dass der/die Teilnehmende zum verabredeten Spaziergang in keiner guten Verfassung ist. </a:t>
            </a:r>
          </a:p>
          <a:p>
            <a:r>
              <a:rPr lang="de-DE" dirty="0"/>
              <a:t>Beginnen Sie mit der Teilnehmerin oder dem Teilnehmer mit einer ihr oder ihm bekannten Route.</a:t>
            </a:r>
          </a:p>
        </p:txBody>
      </p:sp>
    </p:spTree>
    <p:extLst>
      <p:ext uri="{BB962C8B-B14F-4D97-AF65-F5344CB8AC3E}">
        <p14:creationId xmlns:p14="http://schemas.microsoft.com/office/powerpoint/2010/main" val="32501739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92E31D-DC30-4C10-ADF2-51ACFCCEE4F4}"/>
              </a:ext>
            </a:extLst>
          </p:cNvPr>
          <p:cNvSpPr>
            <a:spLocks noGrp="1"/>
          </p:cNvSpPr>
          <p:nvPr>
            <p:ph type="title"/>
          </p:nvPr>
        </p:nvSpPr>
        <p:spPr/>
        <p:txBody>
          <a:bodyPr/>
          <a:lstStyle/>
          <a:p>
            <a:r>
              <a:rPr lang="de-DE" dirty="0"/>
              <a:t>Überlegungen zum ersten Spaziergang</a:t>
            </a:r>
          </a:p>
        </p:txBody>
      </p:sp>
      <p:pic>
        <p:nvPicPr>
          <p:cNvPr id="8" name="Bildplatzhalter 7" descr="Ein Bild, das draußen, Baseball, Spieler, Ball enthält.&#10;&#10;Automatisch generierte Beschreibung">
            <a:extLst>
              <a:ext uri="{FF2B5EF4-FFF2-40B4-BE49-F238E27FC236}">
                <a16:creationId xmlns:a16="http://schemas.microsoft.com/office/drawing/2014/main" id="{EC67C729-9723-4453-A5D6-F550FD7E3A54}"/>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2058" r="12058"/>
          <a:stretch>
            <a:fillRect/>
          </a:stretch>
        </p:blipFill>
        <p:spPr/>
      </p:pic>
      <p:sp>
        <p:nvSpPr>
          <p:cNvPr id="4" name="Textplatzhalter 3">
            <a:extLst>
              <a:ext uri="{FF2B5EF4-FFF2-40B4-BE49-F238E27FC236}">
                <a16:creationId xmlns:a16="http://schemas.microsoft.com/office/drawing/2014/main" id="{DB14AF82-31D6-4714-B00A-655B14CB366A}"/>
              </a:ext>
            </a:extLst>
          </p:cNvPr>
          <p:cNvSpPr>
            <a:spLocks noGrp="1"/>
          </p:cNvSpPr>
          <p:nvPr>
            <p:ph type="body" sz="quarter" idx="11"/>
          </p:nvPr>
        </p:nvSpPr>
        <p:spPr>
          <a:xfrm>
            <a:off x="5486400" y="1756611"/>
            <a:ext cx="6400800" cy="3604377"/>
          </a:xfrm>
        </p:spPr>
        <p:txBody>
          <a:bodyPr/>
          <a:lstStyle/>
          <a:p>
            <a:r>
              <a:rPr lang="de-DE" dirty="0"/>
              <a:t>Schätzen Sie die Leistungsfähigkeit je nach Tagesform ein.</a:t>
            </a:r>
          </a:p>
          <a:p>
            <a:r>
              <a:rPr lang="de-DE" dirty="0"/>
              <a:t>Lernen Sie die Interessen und Bedürfnisse der Teilnehmenden kennen.</a:t>
            </a:r>
          </a:p>
          <a:p>
            <a:r>
              <a:rPr lang="de-DE" dirty="0"/>
              <a:t>Vereinbaren Sie regelmäßige Termine.</a:t>
            </a:r>
          </a:p>
          <a:p>
            <a:r>
              <a:rPr lang="de-DE" dirty="0"/>
              <a:t>Planen Sie Routen mit unterschiedlichem Anforderungscharakter</a:t>
            </a:r>
          </a:p>
          <a:p>
            <a:r>
              <a:rPr lang="de-DE" dirty="0"/>
              <a:t>Besprechen Sie den Ablauf bei einem unvorhergesehenen Ausfall eines Spaziergangs</a:t>
            </a:r>
          </a:p>
        </p:txBody>
      </p:sp>
      <p:sp>
        <p:nvSpPr>
          <p:cNvPr id="5" name="Foliennummernplatzhalter 4">
            <a:extLst>
              <a:ext uri="{FF2B5EF4-FFF2-40B4-BE49-F238E27FC236}">
                <a16:creationId xmlns:a16="http://schemas.microsoft.com/office/drawing/2014/main" id="{20AE5098-D312-446E-8928-76827B2E9D75}"/>
              </a:ext>
            </a:extLst>
          </p:cNvPr>
          <p:cNvSpPr>
            <a:spLocks noGrp="1"/>
          </p:cNvSpPr>
          <p:nvPr>
            <p:ph type="sldNum" sz="quarter" idx="4"/>
          </p:nvPr>
        </p:nvSpPr>
        <p:spPr/>
        <p:txBody>
          <a:bodyPr/>
          <a:lstStyle/>
          <a:p>
            <a:fld id="{17C40126-D4EE-4913-A834-CE08D2A13687}" type="slidenum">
              <a:rPr lang="de-DE" smtClean="0"/>
              <a:pPr/>
              <a:t>17</a:t>
            </a:fld>
            <a:endParaRPr lang="de-DE" dirty="0"/>
          </a:p>
        </p:txBody>
      </p:sp>
      <p:sp>
        <p:nvSpPr>
          <p:cNvPr id="6" name="Textplatzhalter 5">
            <a:extLst>
              <a:ext uri="{FF2B5EF4-FFF2-40B4-BE49-F238E27FC236}">
                <a16:creationId xmlns:a16="http://schemas.microsoft.com/office/drawing/2014/main" id="{4A63A330-6F1F-480B-9BF0-0C918FFF39FB}"/>
              </a:ext>
            </a:extLst>
          </p:cNvPr>
          <p:cNvSpPr>
            <a:spLocks noGrp="1"/>
          </p:cNvSpPr>
          <p:nvPr>
            <p:ph type="body" sz="quarter" idx="12"/>
          </p:nvPr>
        </p:nvSpPr>
        <p:spPr>
          <a:xfrm rot="16200000">
            <a:off x="-121850" y="4089788"/>
            <a:ext cx="2320068" cy="222333"/>
          </a:xfrm>
        </p:spPr>
        <p:txBody>
          <a:bodyPr/>
          <a:lstStyle/>
          <a:p>
            <a:r>
              <a:rPr lang="de-DE" dirty="0"/>
              <a:t>Foto: </a:t>
            </a:r>
            <a:r>
              <a:rPr lang="de-DE" dirty="0" err="1"/>
              <a:t>zettberlin</a:t>
            </a:r>
            <a:r>
              <a:rPr lang="de-DE" dirty="0"/>
              <a:t> / photocase.com</a:t>
            </a:r>
          </a:p>
        </p:txBody>
      </p:sp>
    </p:spTree>
    <p:extLst>
      <p:ext uri="{BB962C8B-B14F-4D97-AF65-F5344CB8AC3E}">
        <p14:creationId xmlns:p14="http://schemas.microsoft.com/office/powerpoint/2010/main" val="26681512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9D0E46-678A-4C58-A881-EE2418D1166B}"/>
              </a:ext>
            </a:extLst>
          </p:cNvPr>
          <p:cNvSpPr>
            <a:spLocks noGrp="1"/>
          </p:cNvSpPr>
          <p:nvPr>
            <p:ph type="title"/>
          </p:nvPr>
        </p:nvSpPr>
        <p:spPr/>
        <p:txBody>
          <a:bodyPr/>
          <a:lstStyle/>
          <a:p>
            <a:r>
              <a:rPr lang="de-DE" dirty="0"/>
              <a:t>Überlegungen zum erste Spaziergang</a:t>
            </a:r>
          </a:p>
        </p:txBody>
      </p:sp>
      <p:sp>
        <p:nvSpPr>
          <p:cNvPr id="3" name="Foliennummernplatzhalter 2">
            <a:extLst>
              <a:ext uri="{FF2B5EF4-FFF2-40B4-BE49-F238E27FC236}">
                <a16:creationId xmlns:a16="http://schemas.microsoft.com/office/drawing/2014/main" id="{99F1512C-84EB-4C66-8371-BD4449FDD93D}"/>
              </a:ext>
            </a:extLst>
          </p:cNvPr>
          <p:cNvSpPr>
            <a:spLocks noGrp="1"/>
          </p:cNvSpPr>
          <p:nvPr>
            <p:ph type="sldNum" sz="quarter" idx="4"/>
          </p:nvPr>
        </p:nvSpPr>
        <p:spPr/>
        <p:txBody>
          <a:bodyPr/>
          <a:lstStyle/>
          <a:p>
            <a:fld id="{17C40126-D4EE-4913-A834-CE08D2A13687}" type="slidenum">
              <a:rPr lang="de-DE" smtClean="0"/>
              <a:pPr/>
              <a:t>18</a:t>
            </a:fld>
            <a:endParaRPr lang="de-DE" dirty="0"/>
          </a:p>
        </p:txBody>
      </p:sp>
      <p:sp>
        <p:nvSpPr>
          <p:cNvPr id="4" name="Textplatzhalter 3">
            <a:extLst>
              <a:ext uri="{FF2B5EF4-FFF2-40B4-BE49-F238E27FC236}">
                <a16:creationId xmlns:a16="http://schemas.microsoft.com/office/drawing/2014/main" id="{2E0EA520-8542-4D79-8369-6C943097C01B}"/>
              </a:ext>
            </a:extLst>
          </p:cNvPr>
          <p:cNvSpPr>
            <a:spLocks noGrp="1"/>
          </p:cNvSpPr>
          <p:nvPr>
            <p:ph type="body" sz="quarter" idx="10"/>
          </p:nvPr>
        </p:nvSpPr>
        <p:spPr/>
        <p:txBody>
          <a:bodyPr/>
          <a:lstStyle/>
          <a:p>
            <a:pPr marL="171450" indent="-171450" algn="l" defTabSz="914400" rtl="0" eaLnBrk="1" latinLnBrk="0" hangingPunct="1">
              <a:buFont typeface="Calibri" panose="020F0502020204030204" pitchFamily="34" charset="0"/>
              <a:buChar char="»"/>
            </a:pPr>
            <a:r>
              <a:rPr lang="de-DE" sz="2800" kern="1200" dirty="0">
                <a:latin typeface="+mn-lt"/>
                <a:ea typeface="+mn-ea"/>
                <a:cs typeface="+mn-cs"/>
              </a:rPr>
              <a:t>Holen Sie erstes Feedback ein.</a:t>
            </a:r>
          </a:p>
          <a:p>
            <a:pPr marL="171450" indent="-171450" algn="l" defTabSz="914400" rtl="0" eaLnBrk="1" latinLnBrk="0" hangingPunct="1">
              <a:buFont typeface="Calibri" panose="020F0502020204030204" pitchFamily="34" charset="0"/>
              <a:buChar char="»"/>
            </a:pPr>
            <a:r>
              <a:rPr lang="de-DE" sz="2800" kern="1200" dirty="0">
                <a:latin typeface="+mn-lt"/>
                <a:ea typeface="+mn-ea"/>
                <a:cs typeface="+mn-cs"/>
              </a:rPr>
              <a:t>Weisen Sie auf „Ausrüstung“ für kommende Spaziergänge hin.</a:t>
            </a:r>
          </a:p>
          <a:p>
            <a:pPr marL="171450" indent="-171450" algn="l" defTabSz="914400" rtl="0" eaLnBrk="1" latinLnBrk="0" hangingPunct="1">
              <a:buFont typeface="Calibri" panose="020F0502020204030204" pitchFamily="34" charset="0"/>
              <a:buChar char="»"/>
            </a:pPr>
            <a:r>
              <a:rPr lang="de-DE" sz="2800" kern="1200" dirty="0">
                <a:latin typeface="+mn-lt"/>
                <a:ea typeface="+mn-ea"/>
                <a:cs typeface="+mn-cs"/>
              </a:rPr>
              <a:t>Muntern Sie Teilnehmende dazu auf, weitere Personen auf das Angebot aufmerksam zu machen.</a:t>
            </a:r>
          </a:p>
          <a:p>
            <a:pPr marL="171450" indent="-171450" algn="l" defTabSz="914400" rtl="0" eaLnBrk="1" latinLnBrk="0" hangingPunct="1">
              <a:buFont typeface="Calibri" panose="020F0502020204030204" pitchFamily="34" charset="0"/>
              <a:buChar char="»"/>
            </a:pPr>
            <a:r>
              <a:rPr lang="de-DE" sz="2800" kern="1200" dirty="0">
                <a:latin typeface="+mn-lt"/>
                <a:ea typeface="+mn-ea"/>
                <a:cs typeface="+mn-cs"/>
              </a:rPr>
              <a:t>Besprechen Sie den Ablauf für einen unvorhergesehenen Ausfall.</a:t>
            </a:r>
          </a:p>
          <a:p>
            <a:pPr marL="171450" indent="-171450" algn="l" defTabSz="914400" rtl="0" eaLnBrk="1" latinLnBrk="0" hangingPunct="1">
              <a:buFont typeface="Calibri" panose="020F0502020204030204" pitchFamily="34" charset="0"/>
              <a:buChar char="»"/>
            </a:pPr>
            <a:r>
              <a:rPr lang="de-DE" sz="2800" kern="1200" dirty="0">
                <a:latin typeface="+mn-lt"/>
                <a:ea typeface="+mn-ea"/>
                <a:cs typeface="+mn-cs"/>
              </a:rPr>
              <a:t>Klären sie den Umgang mit schlechtem Wetter.</a:t>
            </a:r>
          </a:p>
          <a:p>
            <a:pPr marL="171450" indent="-171450" algn="l" defTabSz="914400" rtl="0" eaLnBrk="1" latinLnBrk="0" hangingPunct="1">
              <a:buFont typeface="Calibri" panose="020F0502020204030204" pitchFamily="34" charset="0"/>
              <a:buChar char="»"/>
            </a:pPr>
            <a:r>
              <a:rPr lang="de-DE" sz="2800" kern="1200" dirty="0"/>
              <a:t>Klären Sie mit der Einrichtung, wie viele Personen an der Spaziergangsgruppe teilnehmen können.</a:t>
            </a:r>
            <a:endParaRPr lang="de-DE" dirty="0"/>
          </a:p>
        </p:txBody>
      </p:sp>
    </p:spTree>
    <p:extLst>
      <p:ext uri="{BB962C8B-B14F-4D97-AF65-F5344CB8AC3E}">
        <p14:creationId xmlns:p14="http://schemas.microsoft.com/office/powerpoint/2010/main" val="37822061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A19B99-7445-40F6-AC28-4412BB471C83}"/>
              </a:ext>
            </a:extLst>
          </p:cNvPr>
          <p:cNvSpPr>
            <a:spLocks noGrp="1"/>
          </p:cNvSpPr>
          <p:nvPr>
            <p:ph type="title"/>
          </p:nvPr>
        </p:nvSpPr>
        <p:spPr/>
        <p:txBody>
          <a:bodyPr/>
          <a:lstStyle/>
          <a:p>
            <a:r>
              <a:rPr lang="de-DE" dirty="0"/>
              <a:t>Erste Hilfe: Reaktion bei unvorhergesehenen Zwischenfällen</a:t>
            </a:r>
          </a:p>
        </p:txBody>
      </p:sp>
      <p:sp>
        <p:nvSpPr>
          <p:cNvPr id="3" name="Foliennummernplatzhalter 2">
            <a:extLst>
              <a:ext uri="{FF2B5EF4-FFF2-40B4-BE49-F238E27FC236}">
                <a16:creationId xmlns:a16="http://schemas.microsoft.com/office/drawing/2014/main" id="{2B78C41F-EACA-49BF-84F0-C17CBD1E9B27}"/>
              </a:ext>
            </a:extLst>
          </p:cNvPr>
          <p:cNvSpPr>
            <a:spLocks noGrp="1"/>
          </p:cNvSpPr>
          <p:nvPr>
            <p:ph type="sldNum" sz="quarter" idx="4"/>
          </p:nvPr>
        </p:nvSpPr>
        <p:spPr/>
        <p:txBody>
          <a:bodyPr/>
          <a:lstStyle/>
          <a:p>
            <a:fld id="{17C40126-D4EE-4913-A834-CE08D2A13687}" type="slidenum">
              <a:rPr lang="de-DE" smtClean="0"/>
              <a:pPr/>
              <a:t>19</a:t>
            </a:fld>
            <a:endParaRPr lang="de-DE" dirty="0"/>
          </a:p>
        </p:txBody>
      </p:sp>
      <p:sp>
        <p:nvSpPr>
          <p:cNvPr id="4" name="Textplatzhalter 3">
            <a:extLst>
              <a:ext uri="{FF2B5EF4-FFF2-40B4-BE49-F238E27FC236}">
                <a16:creationId xmlns:a16="http://schemas.microsoft.com/office/drawing/2014/main" id="{AD6939F9-9C76-4C92-92CE-20F909F52C65}"/>
              </a:ext>
            </a:extLst>
          </p:cNvPr>
          <p:cNvSpPr>
            <a:spLocks noGrp="1"/>
          </p:cNvSpPr>
          <p:nvPr>
            <p:ph type="body" sz="quarter" idx="10"/>
          </p:nvPr>
        </p:nvSpPr>
        <p:spPr>
          <a:xfrm>
            <a:off x="1569349" y="4044552"/>
            <a:ext cx="9784449" cy="1700639"/>
          </a:xfrm>
        </p:spPr>
        <p:txBody>
          <a:bodyPr/>
          <a:lstStyle/>
          <a:p>
            <a:r>
              <a:rPr lang="de-DE" dirty="0"/>
              <a:t>Zwischenfälle während des Spazierganges können sehr unterschiedlich sein. Ob es sich um ein Kreislaufproblem oder einen Sturz handelt, das Wichtigste ist, dass Sie Ruhe bewahren.</a:t>
            </a:r>
          </a:p>
        </p:txBody>
      </p:sp>
      <p:sp>
        <p:nvSpPr>
          <p:cNvPr id="5" name="Textfeld 4">
            <a:extLst>
              <a:ext uri="{FF2B5EF4-FFF2-40B4-BE49-F238E27FC236}">
                <a16:creationId xmlns:a16="http://schemas.microsoft.com/office/drawing/2014/main" id="{29261C63-376F-48CD-A94F-69313FAB7CA9}"/>
              </a:ext>
            </a:extLst>
          </p:cNvPr>
          <p:cNvSpPr txBox="1"/>
          <p:nvPr/>
        </p:nvSpPr>
        <p:spPr>
          <a:xfrm>
            <a:off x="577514" y="1765108"/>
            <a:ext cx="8325854" cy="1938992"/>
          </a:xfrm>
          <a:prstGeom prst="rect">
            <a:avLst/>
          </a:prstGeom>
          <a:solidFill>
            <a:srgbClr val="435362"/>
          </a:solidFill>
          <a:ln>
            <a:noFill/>
          </a:ln>
        </p:spPr>
        <p:txBody>
          <a:bodyPr wrap="square" rtlCol="0">
            <a:spAutoFit/>
          </a:bodyPr>
          <a:lstStyle/>
          <a:p>
            <a:pPr marL="342900" indent="-342900" algn="l">
              <a:buFont typeface="Calibri bold" panose="020F0702030404030204" pitchFamily="34" charset="0"/>
              <a:buChar char="»"/>
            </a:pPr>
            <a:r>
              <a:rPr lang="de-DE" sz="2400" i="0" u="none" strike="noStrike" baseline="0" dirty="0">
                <a:solidFill>
                  <a:srgbClr val="FFFFFF"/>
                </a:solidFill>
                <a:latin typeface="Calibri bold" panose="020F0702030404030204" pitchFamily="34" charset="0"/>
                <a:cs typeface="Calibri bold" panose="020F0702030404030204" pitchFamily="34" charset="0"/>
              </a:rPr>
              <a:t>Informieren Sie sich im Vorhinein, ob gesundheitliche Einschränkungen oder Vorerkrankungen bestehen, die für Sie wichtig sein können, wie z. B. Diabetes oder Gelenkschmerzen. Diese sind keine Gründe nicht spazieren zu gehen, sollten aber von Ihnen berücksichtigt werden.</a:t>
            </a:r>
            <a:endParaRPr lang="de-DE" sz="2400" dirty="0">
              <a:latin typeface="Calibri bold" panose="020F0702030404030204" pitchFamily="34" charset="0"/>
              <a:cs typeface="Calibri bold" panose="020F0702030404030204" pitchFamily="34" charset="0"/>
            </a:endParaRPr>
          </a:p>
        </p:txBody>
      </p:sp>
    </p:spTree>
    <p:extLst>
      <p:ext uri="{BB962C8B-B14F-4D97-AF65-F5344CB8AC3E}">
        <p14:creationId xmlns:p14="http://schemas.microsoft.com/office/powerpoint/2010/main" val="12875702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277075-4050-4C67-A786-36050EA71A2E}"/>
              </a:ext>
            </a:extLst>
          </p:cNvPr>
          <p:cNvSpPr>
            <a:spLocks noGrp="1"/>
          </p:cNvSpPr>
          <p:nvPr>
            <p:ph type="title"/>
          </p:nvPr>
        </p:nvSpPr>
        <p:spPr/>
        <p:txBody>
          <a:bodyPr/>
          <a:lstStyle/>
          <a:p>
            <a:r>
              <a:rPr lang="de-DE" sz="3600" b="1" dirty="0">
                <a:solidFill>
                  <a:schemeClr val="accent6"/>
                </a:solidFill>
                <a:effectLst/>
                <a:latin typeface="Tahoma" panose="020B0604030504040204" pitchFamily="34" charset="0"/>
                <a:ea typeface="Tahoma" panose="020B0604030504040204" pitchFamily="34" charset="0"/>
                <a:cs typeface="Tahoma" panose="020B0604030504040204" pitchFamily="34" charset="0"/>
              </a:rPr>
              <a:t>„Berliner Spaziergangsgruppen“</a:t>
            </a:r>
            <a:endParaRPr lang="de-DE" sz="3600" dirty="0">
              <a:solidFill>
                <a:schemeClr val="accent6"/>
              </a:solidFill>
            </a:endParaRPr>
          </a:p>
        </p:txBody>
      </p:sp>
      <p:sp>
        <p:nvSpPr>
          <p:cNvPr id="3" name="Foliennummernplatzhalter 2">
            <a:extLst>
              <a:ext uri="{FF2B5EF4-FFF2-40B4-BE49-F238E27FC236}">
                <a16:creationId xmlns:a16="http://schemas.microsoft.com/office/drawing/2014/main" id="{CB510455-5C34-4163-A717-DE7A198572C8}"/>
              </a:ext>
            </a:extLst>
          </p:cNvPr>
          <p:cNvSpPr>
            <a:spLocks noGrp="1"/>
          </p:cNvSpPr>
          <p:nvPr>
            <p:ph type="sldNum" sz="quarter" idx="4"/>
          </p:nvPr>
        </p:nvSpPr>
        <p:spPr/>
        <p:txBody>
          <a:bodyPr/>
          <a:lstStyle/>
          <a:p>
            <a:fld id="{17C40126-D4EE-4913-A834-CE08D2A13687}" type="slidenum">
              <a:rPr lang="de-DE" smtClean="0"/>
              <a:pPr/>
              <a:t>2</a:t>
            </a:fld>
            <a:endParaRPr lang="de-DE"/>
          </a:p>
        </p:txBody>
      </p:sp>
      <p:sp>
        <p:nvSpPr>
          <p:cNvPr id="4" name="Textplatzhalter 3">
            <a:extLst>
              <a:ext uri="{FF2B5EF4-FFF2-40B4-BE49-F238E27FC236}">
                <a16:creationId xmlns:a16="http://schemas.microsoft.com/office/drawing/2014/main" id="{2176330B-8CCC-42C1-A035-80D58CE7DB10}"/>
              </a:ext>
            </a:extLst>
          </p:cNvPr>
          <p:cNvSpPr>
            <a:spLocks noGrp="1"/>
          </p:cNvSpPr>
          <p:nvPr>
            <p:ph type="body" sz="quarter" idx="10"/>
          </p:nvPr>
        </p:nvSpPr>
        <p:spPr/>
        <p:txBody>
          <a:bodyPr/>
          <a:lstStyle/>
          <a:p>
            <a:pPr>
              <a:buClr>
                <a:srgbClr val="435362"/>
              </a:buClr>
              <a:buSzPct val="100000"/>
              <a:buFont typeface="Calibri" panose="020F0502020204030204" pitchFamily="34" charset="0"/>
              <a:buChar char="»"/>
            </a:pPr>
            <a:r>
              <a:rPr lang="de-DE" dirty="0">
                <a:solidFill>
                  <a:srgbClr val="404040"/>
                </a:solidFill>
              </a:rPr>
              <a:t>ehrenamtlich begleitete, wohnortnahe, regelmäßige Spaziergänge für und mit älteren Menschen im Stadtteil</a:t>
            </a:r>
          </a:p>
          <a:p>
            <a:pPr>
              <a:buFont typeface="Calibri" panose="020F0502020204030204" pitchFamily="34" charset="0"/>
              <a:buChar char="»"/>
            </a:pPr>
            <a:r>
              <a:rPr lang="de-DE" dirty="0">
                <a:solidFill>
                  <a:srgbClr val="404040"/>
                </a:solidFill>
              </a:rPr>
              <a:t>kostenlos und ohne Anmeldeformalitäten </a:t>
            </a:r>
          </a:p>
          <a:p>
            <a:pPr>
              <a:buFont typeface="Calibri" panose="020F0502020204030204" pitchFamily="34" charset="0"/>
              <a:buChar char="»"/>
            </a:pPr>
            <a:r>
              <a:rPr lang="de-DE" dirty="0">
                <a:solidFill>
                  <a:srgbClr val="404040"/>
                </a:solidFill>
              </a:rPr>
              <a:t>keine spezielle Fähigkeiten oder Sportkleidung nötig</a:t>
            </a:r>
          </a:p>
          <a:p>
            <a:pPr>
              <a:buFont typeface="Calibri" panose="020F0502020204030204" pitchFamily="34" charset="0"/>
              <a:buChar char="»"/>
            </a:pPr>
            <a:r>
              <a:rPr lang="de-DE" dirty="0">
                <a:solidFill>
                  <a:srgbClr val="404040"/>
                </a:solidFill>
              </a:rPr>
              <a:t>der Einstieg ist jederzeit möglich</a:t>
            </a:r>
          </a:p>
          <a:p>
            <a:pPr>
              <a:buFont typeface="Calibri" panose="020F0502020204030204" pitchFamily="34" charset="0"/>
              <a:buChar char="»"/>
            </a:pPr>
            <a:r>
              <a:rPr lang="de-DE" dirty="0">
                <a:solidFill>
                  <a:srgbClr val="404040"/>
                </a:solidFill>
              </a:rPr>
              <a:t>Dauer und Strecken der Spaziergänge nach Möglichkeiten der Teilnehmenden</a:t>
            </a:r>
          </a:p>
        </p:txBody>
      </p:sp>
    </p:spTree>
    <p:extLst>
      <p:ext uri="{BB962C8B-B14F-4D97-AF65-F5344CB8AC3E}">
        <p14:creationId xmlns:p14="http://schemas.microsoft.com/office/powerpoint/2010/main" val="20005139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BD1F833B-8001-4527-AA09-4DAE2E0A2CAF}"/>
              </a:ext>
            </a:extLst>
          </p:cNvPr>
          <p:cNvSpPr>
            <a:spLocks noGrp="1"/>
          </p:cNvSpPr>
          <p:nvPr>
            <p:ph type="title"/>
          </p:nvPr>
        </p:nvSpPr>
        <p:spPr/>
        <p:txBody>
          <a:bodyPr/>
          <a:lstStyle/>
          <a:p>
            <a:r>
              <a:rPr lang="de-DE" dirty="0">
                <a:solidFill>
                  <a:srgbClr val="ACD188"/>
                </a:solidFill>
              </a:rPr>
              <a:t>Erste Hilfe</a:t>
            </a:r>
          </a:p>
        </p:txBody>
      </p:sp>
      <p:sp>
        <p:nvSpPr>
          <p:cNvPr id="6" name="Inhaltsplatzhalter 5">
            <a:extLst>
              <a:ext uri="{FF2B5EF4-FFF2-40B4-BE49-F238E27FC236}">
                <a16:creationId xmlns:a16="http://schemas.microsoft.com/office/drawing/2014/main" id="{0283AD42-3B80-4539-BAFF-545448F6FBCB}"/>
              </a:ext>
            </a:extLst>
          </p:cNvPr>
          <p:cNvSpPr>
            <a:spLocks noGrp="1"/>
          </p:cNvSpPr>
          <p:nvPr>
            <p:ph idx="4294967295"/>
          </p:nvPr>
        </p:nvSpPr>
        <p:spPr>
          <a:xfrm>
            <a:off x="838200" y="1998769"/>
            <a:ext cx="3613484" cy="4016641"/>
          </a:xfrm>
          <a:prstGeom prst="rect">
            <a:avLst/>
          </a:prstGeom>
        </p:spPr>
        <p:txBody>
          <a:bodyPr/>
          <a:lstStyle/>
          <a:p>
            <a:pPr marL="0" indent="0" algn="l">
              <a:buNone/>
            </a:pPr>
            <a:r>
              <a:rPr lang="de-DE" sz="1800" b="1" i="0" u="none" strike="noStrike" baseline="0" dirty="0">
                <a:solidFill>
                  <a:srgbClr val="435362"/>
                </a:solidFill>
                <a:latin typeface="Calibri-Bold"/>
              </a:rPr>
              <a:t>Bei Schwindel/Kreislaufproblemen:</a:t>
            </a:r>
          </a:p>
          <a:p>
            <a:pPr algn="l">
              <a:buFontTx/>
              <a:buChar char="»"/>
            </a:pPr>
            <a:r>
              <a:rPr lang="de-DE" sz="1800" b="0" i="0" u="none" strike="noStrike" baseline="0" dirty="0">
                <a:solidFill>
                  <a:srgbClr val="435362"/>
                </a:solidFill>
                <a:latin typeface="Calibri" panose="020F0502020204030204" pitchFamily="34" charset="0"/>
              </a:rPr>
              <a:t>Bewahren Sie Ruhe!</a:t>
            </a:r>
          </a:p>
          <a:p>
            <a:pPr algn="l">
              <a:buFontTx/>
              <a:buChar char="»"/>
            </a:pPr>
            <a:r>
              <a:rPr lang="de-DE" sz="1800" b="0" i="0" u="none" strike="noStrike" baseline="0" dirty="0">
                <a:solidFill>
                  <a:srgbClr val="435362"/>
                </a:solidFill>
                <a:latin typeface="Calibri" panose="020F0502020204030204" pitchFamily="34" charset="0"/>
              </a:rPr>
              <a:t>Sprechen Sie die Person an fragen Sie nach ihrem Befinden, kurz warten.</a:t>
            </a:r>
          </a:p>
          <a:p>
            <a:pPr algn="l">
              <a:buFontTx/>
              <a:buChar char="»"/>
            </a:pPr>
            <a:r>
              <a:rPr lang="de-DE" sz="1800" b="0" i="0" u="none" strike="noStrike" baseline="0" dirty="0">
                <a:solidFill>
                  <a:srgbClr val="435362"/>
                </a:solidFill>
                <a:latin typeface="Calibri" panose="020F0502020204030204" pitchFamily="34" charset="0"/>
              </a:rPr>
              <a:t>Legen bzw. setzen Sie die Person bei Bedarf hin.</a:t>
            </a:r>
          </a:p>
          <a:p>
            <a:pPr algn="l">
              <a:buFontTx/>
              <a:buChar char="»"/>
            </a:pPr>
            <a:r>
              <a:rPr lang="de-DE" sz="1800" b="0" i="0" u="none" strike="noStrike" baseline="0" dirty="0">
                <a:solidFill>
                  <a:srgbClr val="435362"/>
                </a:solidFill>
                <a:latin typeface="Calibri" panose="020F0502020204030204" pitchFamily="34" charset="0"/>
              </a:rPr>
              <a:t>Versorgen Sie die Person ggf. mit Wasser oder Traubenzucker.</a:t>
            </a:r>
          </a:p>
          <a:p>
            <a:pPr algn="l">
              <a:buFontTx/>
              <a:buChar char="»"/>
            </a:pPr>
            <a:r>
              <a:rPr lang="de-DE" sz="1800" b="0" i="0" u="none" strike="noStrike" baseline="0" dirty="0">
                <a:solidFill>
                  <a:srgbClr val="435362"/>
                </a:solidFill>
                <a:latin typeface="Calibri" panose="020F0502020204030204" pitchFamily="34" charset="0"/>
              </a:rPr>
              <a:t>Stellt sich keine Besserung ein, Hilfe veranlassen.</a:t>
            </a:r>
          </a:p>
          <a:p>
            <a:pPr algn="l">
              <a:buFontTx/>
              <a:buChar char="»"/>
            </a:pPr>
            <a:endParaRPr lang="de-DE" dirty="0">
              <a:solidFill>
                <a:srgbClr val="435362"/>
              </a:solidFill>
            </a:endParaRPr>
          </a:p>
        </p:txBody>
      </p:sp>
      <p:sp>
        <p:nvSpPr>
          <p:cNvPr id="3" name="Foliennummernplatzhalter 2">
            <a:extLst>
              <a:ext uri="{FF2B5EF4-FFF2-40B4-BE49-F238E27FC236}">
                <a16:creationId xmlns:a16="http://schemas.microsoft.com/office/drawing/2014/main" id="{79B0FD74-3E8E-4673-9582-5EB1E692B100}"/>
              </a:ext>
            </a:extLst>
          </p:cNvPr>
          <p:cNvSpPr>
            <a:spLocks noGrp="1"/>
          </p:cNvSpPr>
          <p:nvPr>
            <p:ph type="sldNum" sz="quarter" idx="4"/>
          </p:nvPr>
        </p:nvSpPr>
        <p:spPr/>
        <p:txBody>
          <a:bodyPr/>
          <a:lstStyle/>
          <a:p>
            <a:fld id="{17C40126-D4EE-4913-A834-CE08D2A13687}" type="slidenum">
              <a:rPr lang="de-DE" smtClean="0"/>
              <a:pPr/>
              <a:t>20</a:t>
            </a:fld>
            <a:endParaRPr lang="de-DE" dirty="0"/>
          </a:p>
        </p:txBody>
      </p:sp>
      <p:sp>
        <p:nvSpPr>
          <p:cNvPr id="7" name="Inhaltsplatzhalter 5">
            <a:extLst>
              <a:ext uri="{FF2B5EF4-FFF2-40B4-BE49-F238E27FC236}">
                <a16:creationId xmlns:a16="http://schemas.microsoft.com/office/drawing/2014/main" id="{3BBC6DDE-A2CE-4466-991B-68018FD49D41}"/>
              </a:ext>
            </a:extLst>
          </p:cNvPr>
          <p:cNvSpPr txBox="1">
            <a:spLocks/>
          </p:cNvSpPr>
          <p:nvPr/>
        </p:nvSpPr>
        <p:spPr>
          <a:xfrm>
            <a:off x="8470232" y="1998768"/>
            <a:ext cx="3613484" cy="401664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1800" b="1" dirty="0">
                <a:solidFill>
                  <a:srgbClr val="435362"/>
                </a:solidFill>
                <a:latin typeface="Calibri-Bold"/>
              </a:rPr>
              <a:t>Bei einem Sturz:</a:t>
            </a:r>
          </a:p>
          <a:p>
            <a:pPr>
              <a:buFontTx/>
              <a:buChar char="»"/>
            </a:pPr>
            <a:r>
              <a:rPr lang="de-DE" sz="1800" dirty="0">
                <a:solidFill>
                  <a:srgbClr val="435362"/>
                </a:solidFill>
                <a:latin typeface="Calibri" panose="020F0502020204030204" pitchFamily="34" charset="0"/>
              </a:rPr>
              <a:t>Bewahren Sie Ruhe!</a:t>
            </a:r>
          </a:p>
          <a:p>
            <a:pPr>
              <a:buFontTx/>
              <a:buChar char="»"/>
            </a:pPr>
            <a:r>
              <a:rPr lang="de-DE" sz="1800" dirty="0">
                <a:solidFill>
                  <a:srgbClr val="435362"/>
                </a:solidFill>
                <a:latin typeface="Calibri" panose="020F0502020204030204" pitchFamily="34" charset="0"/>
              </a:rPr>
              <a:t>Sprechen Sie die Person an fragen Sie nach ihrem Befinden, kurz warten</a:t>
            </a:r>
          </a:p>
          <a:p>
            <a:pPr>
              <a:buFontTx/>
              <a:buChar char="»"/>
            </a:pPr>
            <a:r>
              <a:rPr lang="de-DE" sz="1800" dirty="0">
                <a:solidFill>
                  <a:srgbClr val="435362"/>
                </a:solidFill>
                <a:latin typeface="Calibri" panose="020F0502020204030204" pitchFamily="34" charset="0"/>
              </a:rPr>
              <a:t>Mit Abstimmung können Sie beim Aufstehen helfen, ggf. andere Passanten um Hilfe bitten.</a:t>
            </a:r>
          </a:p>
          <a:p>
            <a:pPr>
              <a:buFontTx/>
              <a:buChar char="»"/>
            </a:pPr>
            <a:r>
              <a:rPr lang="de-DE" sz="1800" dirty="0">
                <a:solidFill>
                  <a:srgbClr val="435362"/>
                </a:solidFill>
                <a:latin typeface="Calibri" panose="020F0502020204030204" pitchFamily="34" charset="0"/>
              </a:rPr>
              <a:t>Wenn möglich: Person hinsetzen lassen oder hinlegen lassen.</a:t>
            </a:r>
          </a:p>
          <a:p>
            <a:pPr>
              <a:buFontTx/>
              <a:buChar char="»"/>
            </a:pPr>
            <a:r>
              <a:rPr lang="de-DE" sz="1800" dirty="0">
                <a:solidFill>
                  <a:srgbClr val="435362"/>
                </a:solidFill>
                <a:latin typeface="Calibri" panose="020F0502020204030204" pitchFamily="34" charset="0"/>
              </a:rPr>
              <a:t>Decken Sie Verletzungen sauber ab.</a:t>
            </a:r>
          </a:p>
          <a:p>
            <a:pPr>
              <a:buFontTx/>
              <a:buChar char="»"/>
            </a:pPr>
            <a:r>
              <a:rPr lang="de-DE" sz="1800" dirty="0">
                <a:solidFill>
                  <a:srgbClr val="435362"/>
                </a:solidFill>
                <a:latin typeface="Calibri" panose="020F0502020204030204" pitchFamily="34" charset="0"/>
              </a:rPr>
              <a:t>In Absprach können Sie ggf. einen Arzt oder eine Ärztin kontaktieren.</a:t>
            </a:r>
          </a:p>
        </p:txBody>
      </p:sp>
      <p:sp>
        <p:nvSpPr>
          <p:cNvPr id="8" name="Inhaltsplatzhalter 5">
            <a:extLst>
              <a:ext uri="{FF2B5EF4-FFF2-40B4-BE49-F238E27FC236}">
                <a16:creationId xmlns:a16="http://schemas.microsoft.com/office/drawing/2014/main" id="{AB0D09F3-CC78-47F3-B070-5E1AD190FFF4}"/>
              </a:ext>
            </a:extLst>
          </p:cNvPr>
          <p:cNvSpPr txBox="1">
            <a:spLocks/>
          </p:cNvSpPr>
          <p:nvPr/>
        </p:nvSpPr>
        <p:spPr>
          <a:xfrm>
            <a:off x="4654216" y="1753562"/>
            <a:ext cx="3613484" cy="401664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1800" b="1" dirty="0">
                <a:solidFill>
                  <a:srgbClr val="435362"/>
                </a:solidFill>
                <a:latin typeface="Calibri-Bold"/>
              </a:rPr>
              <a:t>Bei einem Verdacht auf Herzinfarkt oder Schlaganfall:</a:t>
            </a:r>
          </a:p>
          <a:p>
            <a:pPr>
              <a:buFontTx/>
              <a:buChar char="»"/>
            </a:pPr>
            <a:r>
              <a:rPr lang="de-DE" sz="1800" dirty="0">
                <a:solidFill>
                  <a:srgbClr val="435362"/>
                </a:solidFill>
                <a:latin typeface="Calibri" panose="020F0502020204030204" pitchFamily="34" charset="0"/>
              </a:rPr>
              <a:t>Bewahren Sie Ruhe!</a:t>
            </a:r>
          </a:p>
          <a:p>
            <a:pPr>
              <a:buFontTx/>
              <a:buChar char="»"/>
            </a:pPr>
            <a:r>
              <a:rPr lang="de-DE" sz="1800" dirty="0">
                <a:solidFill>
                  <a:srgbClr val="435362"/>
                </a:solidFill>
                <a:latin typeface="Calibri" panose="020F0502020204030204" pitchFamily="34" charset="0"/>
              </a:rPr>
              <a:t>Legen Sie die Person hin: Oberkörper hoch lagern, enge Kleidung öffnen.</a:t>
            </a:r>
          </a:p>
          <a:p>
            <a:pPr>
              <a:buFontTx/>
              <a:buChar char="»"/>
            </a:pPr>
            <a:r>
              <a:rPr lang="de-DE" sz="1800" dirty="0">
                <a:solidFill>
                  <a:srgbClr val="435362"/>
                </a:solidFill>
                <a:latin typeface="Calibri" panose="020F0502020204030204" pitchFamily="34" charset="0"/>
              </a:rPr>
              <a:t>Informieren Sie den Rettungsdienst</a:t>
            </a:r>
          </a:p>
          <a:p>
            <a:pPr>
              <a:buFontTx/>
              <a:buChar char="»"/>
            </a:pPr>
            <a:r>
              <a:rPr lang="de-DE" sz="1800" dirty="0">
                <a:solidFill>
                  <a:srgbClr val="435362"/>
                </a:solidFill>
                <a:latin typeface="Calibri" panose="020F0502020204030204" pitchFamily="34" charset="0"/>
              </a:rPr>
              <a:t>Leiten Sie ggf. Reanimationsmaßnahmen ein.</a:t>
            </a:r>
            <a:endParaRPr lang="de-DE" dirty="0">
              <a:solidFill>
                <a:srgbClr val="435362"/>
              </a:solidFill>
            </a:endParaRPr>
          </a:p>
        </p:txBody>
      </p:sp>
    </p:spTree>
    <p:extLst>
      <p:ext uri="{BB962C8B-B14F-4D97-AF65-F5344CB8AC3E}">
        <p14:creationId xmlns:p14="http://schemas.microsoft.com/office/powerpoint/2010/main" val="15280868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01EDA8-28B1-418C-ABCD-DF9BC9DEFCF1}"/>
              </a:ext>
            </a:extLst>
          </p:cNvPr>
          <p:cNvSpPr>
            <a:spLocks noGrp="1"/>
          </p:cNvSpPr>
          <p:nvPr>
            <p:ph type="title"/>
          </p:nvPr>
        </p:nvSpPr>
        <p:spPr/>
        <p:txBody>
          <a:bodyPr/>
          <a:lstStyle/>
          <a:p>
            <a:endParaRPr lang="de-DE"/>
          </a:p>
        </p:txBody>
      </p:sp>
      <p:sp>
        <p:nvSpPr>
          <p:cNvPr id="3" name="Inhaltsplatzhalter 2">
            <a:extLst>
              <a:ext uri="{FF2B5EF4-FFF2-40B4-BE49-F238E27FC236}">
                <a16:creationId xmlns:a16="http://schemas.microsoft.com/office/drawing/2014/main" id="{98D0FC8E-E5BF-4149-BCE2-9694CF4CFED9}"/>
              </a:ext>
            </a:extLst>
          </p:cNvPr>
          <p:cNvSpPr>
            <a:spLocks noGrp="1"/>
          </p:cNvSpPr>
          <p:nvPr>
            <p:ph idx="4294967295"/>
          </p:nvPr>
        </p:nvSpPr>
        <p:spPr>
          <a:xfrm>
            <a:off x="1891202" y="1960812"/>
            <a:ext cx="9261138" cy="3776107"/>
          </a:xfrm>
          <a:prstGeom prst="rect">
            <a:avLst/>
          </a:prstGeom>
        </p:spPr>
        <p:txBody>
          <a:bodyPr/>
          <a:lstStyle/>
          <a:p>
            <a:pPr marL="0" indent="0">
              <a:buNone/>
            </a:pPr>
            <a:r>
              <a:rPr lang="de-DE" b="1" dirty="0"/>
              <a:t>Vielen Dank für Ihre Aufmerksamkeit</a:t>
            </a:r>
          </a:p>
          <a:p>
            <a:endParaRPr lang="de-DE" b="1" dirty="0"/>
          </a:p>
          <a:p>
            <a:pPr marL="0" indent="0" algn="ctr">
              <a:buNone/>
            </a:pPr>
            <a:r>
              <a:rPr lang="de-DE" b="1" dirty="0"/>
              <a:t>Gemeinsam in Bewegung in Ihrem Bezirk</a:t>
            </a:r>
          </a:p>
        </p:txBody>
      </p:sp>
      <p:sp>
        <p:nvSpPr>
          <p:cNvPr id="4" name="Foliennummernplatzhalter 3">
            <a:extLst>
              <a:ext uri="{FF2B5EF4-FFF2-40B4-BE49-F238E27FC236}">
                <a16:creationId xmlns:a16="http://schemas.microsoft.com/office/drawing/2014/main" id="{4BD4E298-1B0D-4761-A99A-118E2417BA96}"/>
              </a:ext>
            </a:extLst>
          </p:cNvPr>
          <p:cNvSpPr>
            <a:spLocks noGrp="1"/>
          </p:cNvSpPr>
          <p:nvPr>
            <p:ph type="sldNum" sz="quarter" idx="4"/>
          </p:nvPr>
        </p:nvSpPr>
        <p:spPr/>
        <p:txBody>
          <a:bodyPr/>
          <a:lstStyle/>
          <a:p>
            <a:fld id="{17C40126-D4EE-4913-A834-CE08D2A13687}" type="slidenum">
              <a:rPr lang="de-DE" smtClean="0"/>
              <a:pPr/>
              <a:t>21</a:t>
            </a:fld>
            <a:endParaRPr lang="de-DE" dirty="0"/>
          </a:p>
        </p:txBody>
      </p:sp>
    </p:spTree>
    <p:extLst>
      <p:ext uri="{BB962C8B-B14F-4D97-AF65-F5344CB8AC3E}">
        <p14:creationId xmlns:p14="http://schemas.microsoft.com/office/powerpoint/2010/main" val="34236863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06D8F8-659A-491D-8546-A5297007A018}"/>
              </a:ext>
            </a:extLst>
          </p:cNvPr>
          <p:cNvSpPr>
            <a:spLocks noGrp="1"/>
          </p:cNvSpPr>
          <p:nvPr>
            <p:ph type="title"/>
          </p:nvPr>
        </p:nvSpPr>
        <p:spPr/>
        <p:txBody>
          <a:bodyPr/>
          <a:lstStyle/>
          <a:p>
            <a:r>
              <a:rPr lang="de-DE" dirty="0">
                <a:solidFill>
                  <a:schemeClr val="accent6"/>
                </a:solidFill>
                <a:latin typeface="Tahoma" panose="020B0604030504040204" pitchFamily="34" charset="0"/>
                <a:ea typeface="Tahoma" panose="020B0604030504040204" pitchFamily="34" charset="0"/>
                <a:cs typeface="Tahoma" panose="020B0604030504040204" pitchFamily="34" charset="0"/>
              </a:rPr>
              <a:t>Zielgruppe – Wer wird/soll mit Ihnen spazieren gehen?</a:t>
            </a:r>
          </a:p>
        </p:txBody>
      </p:sp>
      <p:sp>
        <p:nvSpPr>
          <p:cNvPr id="3" name="Foliennummernplatzhalter 2">
            <a:extLst>
              <a:ext uri="{FF2B5EF4-FFF2-40B4-BE49-F238E27FC236}">
                <a16:creationId xmlns:a16="http://schemas.microsoft.com/office/drawing/2014/main" id="{90C4EF21-FAC0-4276-AAAF-604A795B22BF}"/>
              </a:ext>
            </a:extLst>
          </p:cNvPr>
          <p:cNvSpPr>
            <a:spLocks noGrp="1"/>
          </p:cNvSpPr>
          <p:nvPr>
            <p:ph type="sldNum" sz="quarter" idx="4"/>
          </p:nvPr>
        </p:nvSpPr>
        <p:spPr/>
        <p:txBody>
          <a:bodyPr/>
          <a:lstStyle/>
          <a:p>
            <a:fld id="{17C40126-D4EE-4913-A834-CE08D2A13687}" type="slidenum">
              <a:rPr lang="de-DE" smtClean="0">
                <a:solidFill>
                  <a:srgbClr val="404040"/>
                </a:solidFill>
              </a:rPr>
              <a:pPr/>
              <a:t>3</a:t>
            </a:fld>
            <a:endParaRPr lang="de-DE" dirty="0">
              <a:solidFill>
                <a:srgbClr val="404040"/>
              </a:solidFill>
            </a:endParaRPr>
          </a:p>
        </p:txBody>
      </p:sp>
      <p:sp>
        <p:nvSpPr>
          <p:cNvPr id="4" name="Textplatzhalter 3">
            <a:extLst>
              <a:ext uri="{FF2B5EF4-FFF2-40B4-BE49-F238E27FC236}">
                <a16:creationId xmlns:a16="http://schemas.microsoft.com/office/drawing/2014/main" id="{1A3AC622-8D75-4988-8DD5-725DA70DAED7}"/>
              </a:ext>
            </a:extLst>
          </p:cNvPr>
          <p:cNvSpPr>
            <a:spLocks noGrp="1"/>
          </p:cNvSpPr>
          <p:nvPr>
            <p:ph type="body" sz="quarter" idx="10"/>
          </p:nvPr>
        </p:nvSpPr>
        <p:spPr/>
        <p:txBody>
          <a:bodyPr/>
          <a:lstStyle/>
          <a:p>
            <a:endParaRPr lang="de-DE" dirty="0">
              <a:solidFill>
                <a:srgbClr val="404040"/>
              </a:solidFill>
            </a:endParaRPr>
          </a:p>
          <a:p>
            <a:pPr>
              <a:buFont typeface="Calibri" panose="020F0502020204030204" pitchFamily="34" charset="0"/>
              <a:buChar char="»"/>
            </a:pPr>
            <a:r>
              <a:rPr lang="de-DE" dirty="0">
                <a:solidFill>
                  <a:srgbClr val="404040"/>
                </a:solidFill>
              </a:rPr>
              <a:t>jede und jeder die/der Lust hat spazieren zu gehen</a:t>
            </a:r>
          </a:p>
          <a:p>
            <a:pPr>
              <a:buFont typeface="Calibri" panose="020F0502020204030204" pitchFamily="34" charset="0"/>
              <a:buChar char="»"/>
            </a:pPr>
            <a:r>
              <a:rPr lang="de-DE" dirty="0">
                <a:solidFill>
                  <a:srgbClr val="404040"/>
                </a:solidFill>
              </a:rPr>
              <a:t>alleinlebendende und/oder ältere Menschen in schwieriger sozialer Lage</a:t>
            </a:r>
          </a:p>
          <a:p>
            <a:pPr>
              <a:buFont typeface="Calibri" panose="020F0502020204030204" pitchFamily="34" charset="0"/>
              <a:buChar char="»"/>
            </a:pPr>
            <a:r>
              <a:rPr lang="de-DE" dirty="0">
                <a:solidFill>
                  <a:srgbClr val="404040"/>
                </a:solidFill>
              </a:rPr>
              <a:t>Interessierte, (in ihrer Mobilität eingeschränkte) ältere Menschen, die sich in einer Gruppe sicherer fühlen und gerne spazieren gehen</a:t>
            </a:r>
          </a:p>
          <a:p>
            <a:endParaRPr lang="de-DE" dirty="0">
              <a:solidFill>
                <a:srgbClr val="404040"/>
              </a:solidFill>
            </a:endParaRPr>
          </a:p>
        </p:txBody>
      </p:sp>
    </p:spTree>
    <p:extLst>
      <p:ext uri="{BB962C8B-B14F-4D97-AF65-F5344CB8AC3E}">
        <p14:creationId xmlns:p14="http://schemas.microsoft.com/office/powerpoint/2010/main" val="15115800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18C4B7-933D-46C8-8F52-892CFE9C9E58}"/>
              </a:ext>
            </a:extLst>
          </p:cNvPr>
          <p:cNvSpPr>
            <a:spLocks noGrp="1"/>
          </p:cNvSpPr>
          <p:nvPr>
            <p:ph type="title"/>
          </p:nvPr>
        </p:nvSpPr>
        <p:spPr/>
        <p:txBody>
          <a:bodyPr/>
          <a:lstStyle/>
          <a:p>
            <a:r>
              <a:rPr lang="de-DE" dirty="0">
                <a:solidFill>
                  <a:schemeClr val="accent6"/>
                </a:solidFill>
                <a:latin typeface="Tahoma" panose="020B0604030504040204" pitchFamily="34" charset="0"/>
                <a:ea typeface="Tahoma" panose="020B0604030504040204" pitchFamily="34" charset="0"/>
                <a:cs typeface="Tahoma" panose="020B0604030504040204" pitchFamily="34" charset="0"/>
              </a:rPr>
              <a:t>Ziele</a:t>
            </a:r>
          </a:p>
        </p:txBody>
      </p:sp>
      <p:sp>
        <p:nvSpPr>
          <p:cNvPr id="3" name="Foliennummernplatzhalter 2">
            <a:extLst>
              <a:ext uri="{FF2B5EF4-FFF2-40B4-BE49-F238E27FC236}">
                <a16:creationId xmlns:a16="http://schemas.microsoft.com/office/drawing/2014/main" id="{8E9E59D7-86F2-4DD0-AFBD-667272A08FDD}"/>
              </a:ext>
            </a:extLst>
          </p:cNvPr>
          <p:cNvSpPr>
            <a:spLocks noGrp="1"/>
          </p:cNvSpPr>
          <p:nvPr>
            <p:ph type="sldNum" sz="quarter" idx="4"/>
          </p:nvPr>
        </p:nvSpPr>
        <p:spPr/>
        <p:txBody>
          <a:bodyPr/>
          <a:lstStyle/>
          <a:p>
            <a:fld id="{17C40126-D4EE-4913-A834-CE08D2A13687}" type="slidenum">
              <a:rPr lang="de-DE" smtClean="0">
                <a:solidFill>
                  <a:srgbClr val="404040"/>
                </a:solidFill>
              </a:rPr>
              <a:pPr/>
              <a:t>4</a:t>
            </a:fld>
            <a:endParaRPr lang="de-DE" dirty="0">
              <a:solidFill>
                <a:srgbClr val="404040"/>
              </a:solidFill>
            </a:endParaRPr>
          </a:p>
        </p:txBody>
      </p:sp>
      <p:sp>
        <p:nvSpPr>
          <p:cNvPr id="4" name="Textplatzhalter 3">
            <a:extLst>
              <a:ext uri="{FF2B5EF4-FFF2-40B4-BE49-F238E27FC236}">
                <a16:creationId xmlns:a16="http://schemas.microsoft.com/office/drawing/2014/main" id="{305B3A70-00B8-4EA1-B7B0-5888A8C5AD4F}"/>
              </a:ext>
            </a:extLst>
          </p:cNvPr>
          <p:cNvSpPr>
            <a:spLocks noGrp="1"/>
          </p:cNvSpPr>
          <p:nvPr>
            <p:ph type="body" sz="quarter" idx="10"/>
          </p:nvPr>
        </p:nvSpPr>
        <p:spPr>
          <a:xfrm>
            <a:off x="1569350" y="1218013"/>
            <a:ext cx="9784449" cy="4174890"/>
          </a:xfrm>
        </p:spPr>
        <p:txBody>
          <a:bodyPr/>
          <a:lstStyle/>
          <a:p>
            <a:pPr>
              <a:buClr>
                <a:srgbClr val="435362"/>
              </a:buClr>
              <a:buFont typeface="Calibri" panose="020F0502020204030204" pitchFamily="34" charset="0"/>
              <a:buChar char="»"/>
            </a:pPr>
            <a:r>
              <a:rPr lang="de-DE" dirty="0">
                <a:solidFill>
                  <a:srgbClr val="404040"/>
                </a:solidFill>
              </a:rPr>
              <a:t>Bewegungsförderung</a:t>
            </a:r>
          </a:p>
          <a:p>
            <a:pPr>
              <a:buClr>
                <a:srgbClr val="435362"/>
              </a:buClr>
              <a:buFont typeface="Calibri" panose="020F0502020204030204" pitchFamily="34" charset="0"/>
              <a:buChar char="»"/>
            </a:pPr>
            <a:r>
              <a:rPr lang="de-DE" dirty="0">
                <a:solidFill>
                  <a:srgbClr val="404040"/>
                </a:solidFill>
              </a:rPr>
              <a:t>Förderung der sozialen Teilhabe</a:t>
            </a:r>
          </a:p>
          <a:p>
            <a:pPr>
              <a:buClr>
                <a:srgbClr val="435362"/>
              </a:buClr>
              <a:buFont typeface="Calibri" panose="020F0502020204030204" pitchFamily="34" charset="0"/>
              <a:buChar char="»"/>
            </a:pPr>
            <a:r>
              <a:rPr lang="de-DE" dirty="0">
                <a:solidFill>
                  <a:srgbClr val="404040"/>
                </a:solidFill>
              </a:rPr>
              <a:t>Verstärkte Nutzung des öffentlichen Raums</a:t>
            </a:r>
          </a:p>
        </p:txBody>
      </p:sp>
      <p:sp>
        <p:nvSpPr>
          <p:cNvPr id="5" name="Textfeld 4">
            <a:extLst>
              <a:ext uri="{FF2B5EF4-FFF2-40B4-BE49-F238E27FC236}">
                <a16:creationId xmlns:a16="http://schemas.microsoft.com/office/drawing/2014/main" id="{48EDF646-C809-4B85-8839-71F05ADE642D}"/>
              </a:ext>
            </a:extLst>
          </p:cNvPr>
          <p:cNvSpPr txBox="1"/>
          <p:nvPr/>
        </p:nvSpPr>
        <p:spPr>
          <a:xfrm>
            <a:off x="1822021" y="3329523"/>
            <a:ext cx="4415245" cy="2930835"/>
          </a:xfrm>
          <a:prstGeom prst="rect">
            <a:avLst/>
          </a:prstGeom>
        </p:spPr>
        <p:txBody>
          <a:bodyPr/>
          <a:lstStyle>
            <a:lvl1pPr marL="228600" indent="-228600">
              <a:lnSpc>
                <a:spcPct val="90000"/>
              </a:lnSpc>
              <a:spcBef>
                <a:spcPts val="1000"/>
              </a:spcBef>
              <a:buFont typeface="Arial" panose="020B0604020202020204" pitchFamily="34" charset="0"/>
              <a:buChar char="•"/>
              <a:defRPr sz="2800"/>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indent="0">
              <a:buNone/>
            </a:pPr>
            <a:r>
              <a:rPr lang="de-DE" sz="2400" dirty="0">
                <a:solidFill>
                  <a:srgbClr val="70AD47"/>
                </a:solidFill>
              </a:rPr>
              <a:t>Bewegungsförderung</a:t>
            </a:r>
          </a:p>
          <a:p>
            <a:r>
              <a:rPr lang="de-DE" sz="2400" dirty="0">
                <a:solidFill>
                  <a:srgbClr val="404040"/>
                </a:solidFill>
              </a:rPr>
              <a:t>Bewegung im Alltag </a:t>
            </a:r>
          </a:p>
          <a:p>
            <a:r>
              <a:rPr lang="de-DE" sz="2400" dirty="0">
                <a:solidFill>
                  <a:srgbClr val="404040"/>
                </a:solidFill>
              </a:rPr>
              <a:t>Unfall- und Sturzprävention </a:t>
            </a:r>
          </a:p>
          <a:p>
            <a:r>
              <a:rPr lang="de-DE" sz="2400" dirty="0">
                <a:solidFill>
                  <a:srgbClr val="404040"/>
                </a:solidFill>
              </a:rPr>
              <a:t>Prävention von bestimmten Erkrankungen </a:t>
            </a:r>
          </a:p>
          <a:p>
            <a:r>
              <a:rPr lang="de-DE" sz="2400" dirty="0">
                <a:solidFill>
                  <a:srgbClr val="404040"/>
                </a:solidFill>
              </a:rPr>
              <a:t>Förderung und Erhalt der Selbstständigkeit</a:t>
            </a:r>
          </a:p>
        </p:txBody>
      </p:sp>
      <p:sp>
        <p:nvSpPr>
          <p:cNvPr id="6" name="Textfeld 5">
            <a:extLst>
              <a:ext uri="{FF2B5EF4-FFF2-40B4-BE49-F238E27FC236}">
                <a16:creationId xmlns:a16="http://schemas.microsoft.com/office/drawing/2014/main" id="{543F4DED-C929-4ED9-8019-D87D30770377}"/>
              </a:ext>
            </a:extLst>
          </p:cNvPr>
          <p:cNvSpPr txBox="1"/>
          <p:nvPr/>
        </p:nvSpPr>
        <p:spPr>
          <a:xfrm>
            <a:off x="6056788" y="3329137"/>
            <a:ext cx="6283764" cy="2955286"/>
          </a:xfrm>
          <a:prstGeom prst="rect">
            <a:avLst/>
          </a:prstGeom>
        </p:spPr>
        <p:txBody>
          <a:bodyPr/>
          <a:lstStyle>
            <a:defPPr>
              <a:defRPr lang="de-DE"/>
            </a:defPPr>
            <a:lvl1pPr marL="228600" indent="-228600">
              <a:lnSpc>
                <a:spcPct val="90000"/>
              </a:lnSpc>
              <a:spcBef>
                <a:spcPts val="1000"/>
              </a:spcBef>
              <a:buFont typeface="Arial" panose="020B0604020202020204" pitchFamily="34" charset="0"/>
              <a:buChar char="•"/>
              <a:defRPr sz="2800"/>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indent="0">
              <a:buNone/>
            </a:pPr>
            <a:r>
              <a:rPr lang="de-DE" sz="2400" dirty="0">
                <a:solidFill>
                  <a:srgbClr val="70AD47"/>
                </a:solidFill>
              </a:rPr>
              <a:t>Förderung der sozialen Teilhabe</a:t>
            </a:r>
          </a:p>
          <a:p>
            <a:r>
              <a:rPr lang="de-DE" sz="2400" dirty="0">
                <a:solidFill>
                  <a:srgbClr val="404040"/>
                </a:solidFill>
              </a:rPr>
              <a:t>Das Erleben (neuer) sozialer Kontakte </a:t>
            </a:r>
          </a:p>
          <a:p>
            <a:r>
              <a:rPr lang="de-DE" sz="2400" dirty="0">
                <a:solidFill>
                  <a:srgbClr val="404040"/>
                </a:solidFill>
              </a:rPr>
              <a:t>Ältere (alleinlebende) Menschen haben ein hohes Risiko der Vereinsamung</a:t>
            </a:r>
          </a:p>
          <a:p>
            <a:r>
              <a:rPr lang="de-DE" sz="2400" dirty="0">
                <a:solidFill>
                  <a:srgbClr val="404040"/>
                </a:solidFill>
              </a:rPr>
              <a:t>Sehr niedrige Barrieren zur Teilhabe am sozialen Leben, Förderung der Chancengleichheit</a:t>
            </a:r>
          </a:p>
        </p:txBody>
      </p:sp>
      <p:pic>
        <p:nvPicPr>
          <p:cNvPr id="7" name="Grafik 6" descr="Tanzschritte">
            <a:extLst>
              <a:ext uri="{FF2B5EF4-FFF2-40B4-BE49-F238E27FC236}">
                <a16:creationId xmlns:a16="http://schemas.microsoft.com/office/drawing/2014/main" id="{EDD11EC2-7ECD-41DC-BDC8-7AEC9208AF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72525" y="3154456"/>
            <a:ext cx="914400" cy="914400"/>
          </a:xfrm>
          <a:prstGeom prst="rect">
            <a:avLst/>
          </a:prstGeom>
        </p:spPr>
      </p:pic>
      <p:pic>
        <p:nvPicPr>
          <p:cNvPr id="8" name="Grafik 7" descr="Verbindungen">
            <a:extLst>
              <a:ext uri="{FF2B5EF4-FFF2-40B4-BE49-F238E27FC236}">
                <a16:creationId xmlns:a16="http://schemas.microsoft.com/office/drawing/2014/main" id="{8549C65B-E194-4169-B391-F87790A968A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119897" y="3151041"/>
            <a:ext cx="914400" cy="914400"/>
          </a:xfrm>
          <a:prstGeom prst="rect">
            <a:avLst/>
          </a:prstGeom>
        </p:spPr>
      </p:pic>
    </p:spTree>
    <p:extLst>
      <p:ext uri="{BB962C8B-B14F-4D97-AF65-F5344CB8AC3E}">
        <p14:creationId xmlns:p14="http://schemas.microsoft.com/office/powerpoint/2010/main" val="19901825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153985-F9AA-426D-B05C-0F7353EDC0C1}"/>
              </a:ext>
            </a:extLst>
          </p:cNvPr>
          <p:cNvSpPr>
            <a:spLocks noGrp="1"/>
          </p:cNvSpPr>
          <p:nvPr>
            <p:ph type="title"/>
          </p:nvPr>
        </p:nvSpPr>
        <p:spPr/>
        <p:txBody>
          <a:bodyPr/>
          <a:lstStyle/>
          <a:p>
            <a:r>
              <a:rPr lang="de-DE" dirty="0"/>
              <a:t>Was brauche ich um Spaziergangs-begleiterin oder -begleiter zu werden?</a:t>
            </a:r>
          </a:p>
        </p:txBody>
      </p:sp>
      <p:sp>
        <p:nvSpPr>
          <p:cNvPr id="3" name="Inhaltsplatzhalter 2">
            <a:extLst>
              <a:ext uri="{FF2B5EF4-FFF2-40B4-BE49-F238E27FC236}">
                <a16:creationId xmlns:a16="http://schemas.microsoft.com/office/drawing/2014/main" id="{6678F0BE-85A2-4156-9E6D-56DBD9DCA630}"/>
              </a:ext>
            </a:extLst>
          </p:cNvPr>
          <p:cNvSpPr>
            <a:spLocks noGrp="1"/>
          </p:cNvSpPr>
          <p:nvPr>
            <p:ph idx="4294967295"/>
          </p:nvPr>
        </p:nvSpPr>
        <p:spPr>
          <a:xfrm>
            <a:off x="1891203" y="1960812"/>
            <a:ext cx="6079398" cy="3776107"/>
          </a:xfrm>
          <a:prstGeom prst="rect">
            <a:avLst/>
          </a:prstGeom>
        </p:spPr>
        <p:txBody>
          <a:bodyPr/>
          <a:lstStyle/>
          <a:p>
            <a:endParaRPr lang="de-DE" dirty="0"/>
          </a:p>
          <a:p>
            <a:pPr>
              <a:buClr>
                <a:srgbClr val="435362"/>
              </a:buClr>
              <a:buFont typeface="Calibri" panose="020F0502020204030204" pitchFamily="34" charset="0"/>
              <a:buChar char="»"/>
            </a:pPr>
            <a:r>
              <a:rPr lang="de-DE" dirty="0"/>
              <a:t>Lust auf regelmäßige Spaziergänge</a:t>
            </a:r>
          </a:p>
          <a:p>
            <a:pPr>
              <a:buClr>
                <a:srgbClr val="435362"/>
              </a:buClr>
              <a:buFont typeface="Calibri" panose="020F0502020204030204" pitchFamily="34" charset="0"/>
              <a:buChar char="»"/>
            </a:pPr>
            <a:r>
              <a:rPr lang="de-DE" dirty="0"/>
              <a:t>eine offene Art</a:t>
            </a:r>
          </a:p>
          <a:p>
            <a:pPr>
              <a:buClr>
                <a:srgbClr val="435362"/>
              </a:buClr>
              <a:buFont typeface="Calibri" panose="020F0502020204030204" pitchFamily="34" charset="0"/>
              <a:buChar char="»"/>
            </a:pPr>
            <a:r>
              <a:rPr lang="de-DE" dirty="0"/>
              <a:t>Zuverlässigkeit</a:t>
            </a:r>
          </a:p>
          <a:p>
            <a:endParaRPr lang="de-DE" dirty="0"/>
          </a:p>
        </p:txBody>
      </p:sp>
      <p:sp>
        <p:nvSpPr>
          <p:cNvPr id="4" name="Foliennummernplatzhalter 3">
            <a:extLst>
              <a:ext uri="{FF2B5EF4-FFF2-40B4-BE49-F238E27FC236}">
                <a16:creationId xmlns:a16="http://schemas.microsoft.com/office/drawing/2014/main" id="{986B8A14-F092-4397-B73B-E05B2C81D709}"/>
              </a:ext>
            </a:extLst>
          </p:cNvPr>
          <p:cNvSpPr>
            <a:spLocks noGrp="1"/>
          </p:cNvSpPr>
          <p:nvPr>
            <p:ph type="sldNum" sz="quarter" idx="4"/>
          </p:nvPr>
        </p:nvSpPr>
        <p:spPr/>
        <p:txBody>
          <a:bodyPr/>
          <a:lstStyle/>
          <a:p>
            <a:fld id="{17C40126-D4EE-4913-A834-CE08D2A13687}" type="slidenum">
              <a:rPr lang="de-DE" smtClean="0"/>
              <a:pPr/>
              <a:t>5</a:t>
            </a:fld>
            <a:endParaRPr lang="de-DE" dirty="0"/>
          </a:p>
        </p:txBody>
      </p:sp>
    </p:spTree>
    <p:extLst>
      <p:ext uri="{BB962C8B-B14F-4D97-AF65-F5344CB8AC3E}">
        <p14:creationId xmlns:p14="http://schemas.microsoft.com/office/powerpoint/2010/main" val="26617021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65371792-2E84-4A0E-A005-1889A2E1BEC4}"/>
              </a:ext>
            </a:extLst>
          </p:cNvPr>
          <p:cNvSpPr>
            <a:spLocks noGrp="1"/>
          </p:cNvSpPr>
          <p:nvPr>
            <p:ph idx="4294967295"/>
          </p:nvPr>
        </p:nvSpPr>
        <p:spPr>
          <a:xfrm>
            <a:off x="1578278" y="1578076"/>
            <a:ext cx="9775522" cy="4158843"/>
          </a:xfrm>
          <a:prstGeom prst="rect">
            <a:avLst/>
          </a:prstGeom>
        </p:spPr>
        <p:txBody>
          <a:bodyPr/>
          <a:lstStyle/>
          <a:p>
            <a:pPr marL="0" indent="0">
              <a:lnSpc>
                <a:spcPct val="115000"/>
              </a:lnSpc>
              <a:spcAft>
                <a:spcPts val="600"/>
              </a:spcAft>
              <a:buNone/>
            </a:pPr>
            <a:r>
              <a:rPr lang="de-DE" sz="2000" b="1" dirty="0">
                <a:solidFill>
                  <a:srgbClr val="435362"/>
                </a:solidFill>
                <a:effectLst/>
                <a:ea typeface="Tahoma" panose="020B0604030504040204" pitchFamily="34" charset="0"/>
                <a:cs typeface="Tahoma" panose="020B0604030504040204" pitchFamily="34" charset="0"/>
              </a:rPr>
              <a:t>Bringen denn Spaziergänge überhaupt etwas?</a:t>
            </a:r>
            <a:endParaRPr lang="de-DE" sz="2000" dirty="0">
              <a:solidFill>
                <a:srgbClr val="435362"/>
              </a:solidFill>
              <a:effectLst/>
              <a:ea typeface="Tahoma" panose="020B0604030504040204" pitchFamily="34" charset="0"/>
              <a:cs typeface="Tahoma" panose="020B0604030504040204" pitchFamily="34" charset="0"/>
            </a:endParaRPr>
          </a:p>
          <a:p>
            <a:pPr>
              <a:lnSpc>
                <a:spcPct val="115000"/>
              </a:lnSpc>
              <a:spcAft>
                <a:spcPts val="600"/>
              </a:spcAft>
              <a:buFont typeface="Calibri" panose="020F0502020204030204" pitchFamily="34" charset="0"/>
              <a:buChar char="»"/>
            </a:pPr>
            <a:r>
              <a:rPr lang="de-DE" sz="2000" dirty="0">
                <a:solidFill>
                  <a:srgbClr val="435362"/>
                </a:solidFill>
                <a:effectLst/>
                <a:ea typeface="Tahoma" panose="020B0604030504040204" pitchFamily="34" charset="0"/>
                <a:cs typeface="Tahoma" panose="020B0604030504040204" pitchFamily="34" charset="0"/>
              </a:rPr>
              <a:t>Bewegung kräftigt das Immunsystem und steigert das Wohlbefinden.</a:t>
            </a:r>
          </a:p>
          <a:p>
            <a:pPr>
              <a:lnSpc>
                <a:spcPct val="115000"/>
              </a:lnSpc>
              <a:spcAft>
                <a:spcPts val="600"/>
              </a:spcAft>
              <a:buFont typeface="Calibri" panose="020F0502020204030204" pitchFamily="34" charset="0"/>
              <a:buChar char="»"/>
            </a:pPr>
            <a:r>
              <a:rPr lang="de-DE" sz="2000" dirty="0">
                <a:solidFill>
                  <a:srgbClr val="435362"/>
                </a:solidFill>
                <a:effectLst/>
                <a:ea typeface="Tahoma" panose="020B0604030504040204" pitchFamily="34" charset="0"/>
                <a:cs typeface="Tahoma" panose="020B0604030504040204" pitchFamily="34" charset="0"/>
              </a:rPr>
              <a:t>Typischen Alterserkrankungen wie z. B. Herz-Kreislauf-Erkrankungen, Stoffwechselerkrankungen und Erkrankungen des Muskel- und Skelettsystems können damit vorgebeugt bzw. Folgen der Erkrankungen können abgemildert werden.</a:t>
            </a:r>
          </a:p>
          <a:p>
            <a:pPr marL="0" indent="0">
              <a:lnSpc>
                <a:spcPct val="115000"/>
              </a:lnSpc>
              <a:spcAft>
                <a:spcPts val="600"/>
              </a:spcAft>
              <a:buNone/>
            </a:pPr>
            <a:r>
              <a:rPr lang="de-DE" sz="2000" b="1" dirty="0">
                <a:solidFill>
                  <a:srgbClr val="435362"/>
                </a:solidFill>
                <a:effectLst/>
                <a:ea typeface="Tahoma" panose="020B0604030504040204" pitchFamily="34" charset="0"/>
                <a:cs typeface="Tahoma" panose="020B0604030504040204" pitchFamily="34" charset="0"/>
              </a:rPr>
              <a:t>Bin ich nicht schon viel zu alt, um meine Gesundheit zu verbessern?</a:t>
            </a:r>
            <a:endParaRPr lang="de-DE" sz="2000" dirty="0">
              <a:solidFill>
                <a:srgbClr val="435362"/>
              </a:solidFill>
              <a:effectLst/>
              <a:ea typeface="Tahoma" panose="020B0604030504040204" pitchFamily="34" charset="0"/>
              <a:cs typeface="Tahoma" panose="020B0604030504040204" pitchFamily="34" charset="0"/>
            </a:endParaRPr>
          </a:p>
          <a:p>
            <a:pPr>
              <a:lnSpc>
                <a:spcPct val="115000"/>
              </a:lnSpc>
              <a:spcAft>
                <a:spcPts val="600"/>
              </a:spcAft>
              <a:buFont typeface="Calibri" panose="020F0502020204030204" pitchFamily="34" charset="0"/>
              <a:buChar char="»"/>
            </a:pPr>
            <a:r>
              <a:rPr lang="de-DE" sz="2000" dirty="0">
                <a:solidFill>
                  <a:srgbClr val="435362"/>
                </a:solidFill>
                <a:ea typeface="Tahoma" panose="020B0604030504040204" pitchFamily="34" charset="0"/>
                <a:cs typeface="Tahoma" panose="020B0604030504040204" pitchFamily="34" charset="0"/>
              </a:rPr>
              <a:t>Es ist nie zu spät! Studien haben gezeigt, dass bisher körperlich inaktive Menschen ihr Wohlbefinden und ihren Gesundheitszustand verbessern, sobald sie regelmäßige körperliche Aktivitäten in ihren Tagesablaufplan einbauen. </a:t>
            </a:r>
          </a:p>
        </p:txBody>
      </p:sp>
      <p:sp>
        <p:nvSpPr>
          <p:cNvPr id="4" name="Foliennummernplatzhalter 3">
            <a:extLst>
              <a:ext uri="{FF2B5EF4-FFF2-40B4-BE49-F238E27FC236}">
                <a16:creationId xmlns:a16="http://schemas.microsoft.com/office/drawing/2014/main" id="{417D0D37-4AD2-4B62-81CA-B4CD3E530F01}"/>
              </a:ext>
            </a:extLst>
          </p:cNvPr>
          <p:cNvSpPr>
            <a:spLocks noGrp="1"/>
          </p:cNvSpPr>
          <p:nvPr>
            <p:ph type="sldNum" sz="quarter" idx="4"/>
          </p:nvPr>
        </p:nvSpPr>
        <p:spPr/>
        <p:txBody>
          <a:bodyPr/>
          <a:lstStyle/>
          <a:p>
            <a:fld id="{17C40126-D4EE-4913-A834-CE08D2A13687}" type="slidenum">
              <a:rPr lang="de-DE" smtClean="0"/>
              <a:pPr/>
              <a:t>6</a:t>
            </a:fld>
            <a:endParaRPr lang="de-DE" dirty="0"/>
          </a:p>
        </p:txBody>
      </p:sp>
      <p:sp>
        <p:nvSpPr>
          <p:cNvPr id="5" name="Titel 1">
            <a:extLst>
              <a:ext uri="{FF2B5EF4-FFF2-40B4-BE49-F238E27FC236}">
                <a16:creationId xmlns:a16="http://schemas.microsoft.com/office/drawing/2014/main" id="{93749477-C1E9-4693-B430-F1F9F2E2ADBC}"/>
              </a:ext>
            </a:extLst>
          </p:cNvPr>
          <p:cNvSpPr>
            <a:spLocks noGrp="1"/>
          </p:cNvSpPr>
          <p:nvPr>
            <p:ph type="title"/>
          </p:nvPr>
        </p:nvSpPr>
        <p:spPr>
          <a:xfrm>
            <a:off x="1578278" y="365125"/>
            <a:ext cx="9775521" cy="1067304"/>
          </a:xfrm>
        </p:spPr>
        <p:txBody>
          <a:bodyPr/>
          <a:lstStyle/>
          <a:p>
            <a:r>
              <a:rPr lang="de-DE" dirty="0">
                <a:solidFill>
                  <a:schemeClr val="accent6"/>
                </a:solidFill>
                <a:latin typeface="Tahoma" panose="020B0604030504040204" pitchFamily="34" charset="0"/>
                <a:ea typeface="Tahoma" panose="020B0604030504040204" pitchFamily="34" charset="0"/>
                <a:cs typeface="Tahoma" panose="020B0604030504040204" pitchFamily="34" charset="0"/>
              </a:rPr>
              <a:t>Häufige Fragen von Interessentinnen und Interessenten I</a:t>
            </a:r>
          </a:p>
        </p:txBody>
      </p:sp>
    </p:spTree>
    <p:extLst>
      <p:ext uri="{BB962C8B-B14F-4D97-AF65-F5344CB8AC3E}">
        <p14:creationId xmlns:p14="http://schemas.microsoft.com/office/powerpoint/2010/main" val="39251420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422AD2-132D-43A3-920F-7A1DB52C52C1}"/>
              </a:ext>
            </a:extLst>
          </p:cNvPr>
          <p:cNvSpPr>
            <a:spLocks noGrp="1"/>
          </p:cNvSpPr>
          <p:nvPr>
            <p:ph type="title"/>
          </p:nvPr>
        </p:nvSpPr>
        <p:spPr/>
        <p:txBody>
          <a:bodyPr/>
          <a:lstStyle/>
          <a:p>
            <a:r>
              <a:rPr lang="de-DE" dirty="0">
                <a:solidFill>
                  <a:schemeClr val="accent6"/>
                </a:solidFill>
                <a:latin typeface="Tahoma" panose="020B0604030504040204" pitchFamily="34" charset="0"/>
                <a:ea typeface="Tahoma" panose="020B0604030504040204" pitchFamily="34" charset="0"/>
                <a:cs typeface="Tahoma" panose="020B0604030504040204" pitchFamily="34" charset="0"/>
              </a:rPr>
              <a:t>Häufige Fragen von Interessentinnen und Interessenten II</a:t>
            </a:r>
          </a:p>
        </p:txBody>
      </p:sp>
      <p:sp>
        <p:nvSpPr>
          <p:cNvPr id="3" name="Inhaltsplatzhalter 2">
            <a:extLst>
              <a:ext uri="{FF2B5EF4-FFF2-40B4-BE49-F238E27FC236}">
                <a16:creationId xmlns:a16="http://schemas.microsoft.com/office/drawing/2014/main" id="{65371792-2E84-4A0E-A005-1889A2E1BEC4}"/>
              </a:ext>
            </a:extLst>
          </p:cNvPr>
          <p:cNvSpPr>
            <a:spLocks noGrp="1"/>
          </p:cNvSpPr>
          <p:nvPr>
            <p:ph idx="4294967295"/>
          </p:nvPr>
        </p:nvSpPr>
        <p:spPr>
          <a:xfrm>
            <a:off x="1578278" y="1624263"/>
            <a:ext cx="9775522" cy="4208909"/>
          </a:xfrm>
          <a:prstGeom prst="rect">
            <a:avLst/>
          </a:prstGeom>
        </p:spPr>
        <p:txBody>
          <a:bodyPr/>
          <a:lstStyle/>
          <a:p>
            <a:pPr marL="0" indent="0">
              <a:lnSpc>
                <a:spcPct val="115000"/>
              </a:lnSpc>
              <a:spcAft>
                <a:spcPts val="600"/>
              </a:spcAft>
              <a:buNone/>
            </a:pPr>
            <a:r>
              <a:rPr lang="de-DE" sz="2000" b="1" dirty="0">
                <a:solidFill>
                  <a:srgbClr val="435362"/>
                </a:solidFill>
                <a:effectLst/>
                <a:ea typeface="Tahoma" panose="020B0604030504040204" pitchFamily="34" charset="0"/>
                <a:cs typeface="Tahoma" panose="020B0604030504040204" pitchFamily="34" charset="0"/>
              </a:rPr>
              <a:t>Mir geht es oft nicht gut und ich habe Angst mich zu überfordern!</a:t>
            </a:r>
            <a:endParaRPr lang="de-DE" sz="2000" dirty="0">
              <a:solidFill>
                <a:srgbClr val="435362"/>
              </a:solidFill>
              <a:effectLst/>
              <a:ea typeface="Tahoma" panose="020B0604030504040204" pitchFamily="34" charset="0"/>
              <a:cs typeface="Times New Roman" panose="02020603050405020304" pitchFamily="18" charset="0"/>
            </a:endParaRPr>
          </a:p>
          <a:p>
            <a:pPr marL="0" lvl="0" indent="0">
              <a:lnSpc>
                <a:spcPct val="115000"/>
              </a:lnSpc>
              <a:spcAft>
                <a:spcPts val="600"/>
              </a:spcAft>
              <a:buNone/>
            </a:pPr>
            <a:r>
              <a:rPr lang="de-DE" sz="2000" dirty="0">
                <a:solidFill>
                  <a:srgbClr val="435362"/>
                </a:solidFill>
                <a:effectLst/>
                <a:ea typeface="Tahoma" panose="020B0604030504040204" pitchFamily="34" charset="0"/>
                <a:cs typeface="Tahoma" panose="020B0604030504040204" pitchFamily="34" charset="0"/>
              </a:rPr>
              <a:t>Die Spaziergangsgruppen sind:</a:t>
            </a:r>
          </a:p>
          <a:p>
            <a:pPr>
              <a:lnSpc>
                <a:spcPct val="115000"/>
              </a:lnSpc>
              <a:spcAft>
                <a:spcPts val="600"/>
              </a:spcAft>
              <a:buFont typeface="Calibri" panose="020F0502020204030204" pitchFamily="34" charset="0"/>
              <a:buChar char="»"/>
            </a:pPr>
            <a:r>
              <a:rPr lang="de-DE" sz="2000" dirty="0">
                <a:solidFill>
                  <a:srgbClr val="435362"/>
                </a:solidFill>
                <a:effectLst/>
                <a:ea typeface="Tahoma" panose="020B0604030504040204" pitchFamily="34" charset="0"/>
                <a:cs typeface="Tahoma" panose="020B0604030504040204" pitchFamily="34" charset="0"/>
              </a:rPr>
              <a:t>kein Sportprogramm und deshalb nie leistungsorientiert,</a:t>
            </a:r>
            <a:endParaRPr lang="de-DE" sz="2000" dirty="0">
              <a:solidFill>
                <a:srgbClr val="435362"/>
              </a:solidFill>
              <a:effectLst/>
              <a:ea typeface="Tahoma" panose="020B0604030504040204" pitchFamily="34" charset="0"/>
              <a:cs typeface="Times New Roman" panose="02020603050405020304" pitchFamily="18" charset="0"/>
            </a:endParaRPr>
          </a:p>
          <a:p>
            <a:pPr>
              <a:lnSpc>
                <a:spcPct val="115000"/>
              </a:lnSpc>
              <a:spcAft>
                <a:spcPts val="600"/>
              </a:spcAft>
              <a:buFont typeface="Calibri" panose="020F0502020204030204" pitchFamily="34" charset="0"/>
              <a:buChar char="»"/>
            </a:pPr>
            <a:r>
              <a:rPr lang="de-DE" sz="2000" dirty="0">
                <a:solidFill>
                  <a:srgbClr val="435362"/>
                </a:solidFill>
                <a:effectLst/>
                <a:ea typeface="Tahoma" panose="020B0604030504040204" pitchFamily="34" charset="0"/>
                <a:cs typeface="Tahoma" panose="020B0604030504040204" pitchFamily="34" charset="0"/>
              </a:rPr>
              <a:t>besonders bei gesundheitlichen Einschränkungen oder zum Start durch eine </a:t>
            </a:r>
            <a:r>
              <a:rPr lang="de-DE" sz="2000" dirty="0">
                <a:solidFill>
                  <a:srgbClr val="435362"/>
                </a:solidFill>
                <a:ea typeface="Tahoma" panose="020B0604030504040204" pitchFamily="34" charset="0"/>
                <a:cs typeface="Tahoma" panose="020B0604030504040204" pitchFamily="34" charset="0"/>
              </a:rPr>
              <a:t>aufmerksame Begleitperson </a:t>
            </a:r>
            <a:r>
              <a:rPr lang="de-DE" sz="2000" dirty="0">
                <a:solidFill>
                  <a:srgbClr val="435362"/>
                </a:solidFill>
                <a:effectLst/>
                <a:ea typeface="Tahoma" panose="020B0604030504040204" pitchFamily="34" charset="0"/>
                <a:cs typeface="Tahoma" panose="020B0604030504040204" pitchFamily="34" charset="0"/>
              </a:rPr>
              <a:t>ein guter Rahmen,</a:t>
            </a:r>
            <a:endParaRPr lang="de-DE" sz="2000" dirty="0">
              <a:solidFill>
                <a:srgbClr val="435362"/>
              </a:solidFill>
              <a:effectLst/>
              <a:ea typeface="Tahoma" panose="020B0604030504040204" pitchFamily="34" charset="0"/>
              <a:cs typeface="Times New Roman" panose="02020603050405020304" pitchFamily="18" charset="0"/>
            </a:endParaRPr>
          </a:p>
          <a:p>
            <a:pPr>
              <a:lnSpc>
                <a:spcPct val="115000"/>
              </a:lnSpc>
              <a:spcAft>
                <a:spcPts val="600"/>
              </a:spcAft>
              <a:buFont typeface="Calibri" panose="020F0502020204030204" pitchFamily="34" charset="0"/>
              <a:buChar char="»"/>
            </a:pPr>
            <a:r>
              <a:rPr lang="de-DE" sz="2000" dirty="0">
                <a:solidFill>
                  <a:srgbClr val="435362"/>
                </a:solidFill>
                <a:effectLst/>
                <a:ea typeface="Tahoma" panose="020B0604030504040204" pitchFamily="34" charset="0"/>
                <a:cs typeface="Tahoma" panose="020B0604030504040204" pitchFamily="34" charset="0"/>
              </a:rPr>
              <a:t>offene Gruppen und ein kostenloses Angebot, ideal zum Ausprobieren.</a:t>
            </a:r>
          </a:p>
        </p:txBody>
      </p:sp>
      <p:sp>
        <p:nvSpPr>
          <p:cNvPr id="4" name="Foliennummernplatzhalter 3">
            <a:extLst>
              <a:ext uri="{FF2B5EF4-FFF2-40B4-BE49-F238E27FC236}">
                <a16:creationId xmlns:a16="http://schemas.microsoft.com/office/drawing/2014/main" id="{417D0D37-4AD2-4B62-81CA-B4CD3E530F01}"/>
              </a:ext>
            </a:extLst>
          </p:cNvPr>
          <p:cNvSpPr>
            <a:spLocks noGrp="1"/>
          </p:cNvSpPr>
          <p:nvPr>
            <p:ph type="sldNum" sz="quarter" idx="4"/>
          </p:nvPr>
        </p:nvSpPr>
        <p:spPr/>
        <p:txBody>
          <a:bodyPr/>
          <a:lstStyle/>
          <a:p>
            <a:fld id="{17C40126-D4EE-4913-A834-CE08D2A13687}" type="slidenum">
              <a:rPr lang="de-DE" smtClean="0"/>
              <a:pPr/>
              <a:t>7</a:t>
            </a:fld>
            <a:endParaRPr lang="de-DE"/>
          </a:p>
        </p:txBody>
      </p:sp>
    </p:spTree>
    <p:extLst>
      <p:ext uri="{BB962C8B-B14F-4D97-AF65-F5344CB8AC3E}">
        <p14:creationId xmlns:p14="http://schemas.microsoft.com/office/powerpoint/2010/main" val="37728254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422AD2-132D-43A3-920F-7A1DB52C52C1}"/>
              </a:ext>
            </a:extLst>
          </p:cNvPr>
          <p:cNvSpPr>
            <a:spLocks noGrp="1"/>
          </p:cNvSpPr>
          <p:nvPr>
            <p:ph type="title"/>
          </p:nvPr>
        </p:nvSpPr>
        <p:spPr/>
        <p:txBody>
          <a:bodyPr/>
          <a:lstStyle/>
          <a:p>
            <a:r>
              <a:rPr lang="de-DE" dirty="0">
                <a:solidFill>
                  <a:schemeClr val="accent6"/>
                </a:solidFill>
                <a:latin typeface="Tahoma" panose="020B0604030504040204" pitchFamily="34" charset="0"/>
                <a:ea typeface="Tahoma" panose="020B0604030504040204" pitchFamily="34" charset="0"/>
                <a:cs typeface="Tahoma" panose="020B0604030504040204" pitchFamily="34" charset="0"/>
              </a:rPr>
              <a:t>Häufige Fragen von Interessentinnen und Interessenten III</a:t>
            </a:r>
          </a:p>
        </p:txBody>
      </p:sp>
      <p:sp>
        <p:nvSpPr>
          <p:cNvPr id="3" name="Inhaltsplatzhalter 2">
            <a:extLst>
              <a:ext uri="{FF2B5EF4-FFF2-40B4-BE49-F238E27FC236}">
                <a16:creationId xmlns:a16="http://schemas.microsoft.com/office/drawing/2014/main" id="{65371792-2E84-4A0E-A005-1889A2E1BEC4}"/>
              </a:ext>
            </a:extLst>
          </p:cNvPr>
          <p:cNvSpPr>
            <a:spLocks noGrp="1"/>
          </p:cNvSpPr>
          <p:nvPr>
            <p:ph idx="4294967295"/>
          </p:nvPr>
        </p:nvSpPr>
        <p:spPr>
          <a:xfrm>
            <a:off x="1578278" y="1636295"/>
            <a:ext cx="9775522" cy="4100624"/>
          </a:xfrm>
          <a:prstGeom prst="rect">
            <a:avLst/>
          </a:prstGeom>
        </p:spPr>
        <p:txBody>
          <a:bodyPr/>
          <a:lstStyle/>
          <a:p>
            <a:pPr marL="0" indent="0">
              <a:lnSpc>
                <a:spcPct val="115000"/>
              </a:lnSpc>
              <a:spcAft>
                <a:spcPts val="600"/>
              </a:spcAft>
              <a:buNone/>
            </a:pPr>
            <a:r>
              <a:rPr lang="de-DE" sz="2000" b="1" dirty="0">
                <a:solidFill>
                  <a:srgbClr val="435362"/>
                </a:solidFill>
                <a:effectLst/>
                <a:ea typeface="Tahoma" panose="020B0604030504040204" pitchFamily="34" charset="0"/>
                <a:cs typeface="Tahoma" panose="020B0604030504040204" pitchFamily="34" charset="0"/>
              </a:rPr>
              <a:t>Ich habe Angst zu stürzen und meide deshalb Spaziergänge. </a:t>
            </a:r>
            <a:endParaRPr lang="de-DE" sz="2000" dirty="0">
              <a:solidFill>
                <a:srgbClr val="435362"/>
              </a:solidFill>
              <a:effectLst/>
              <a:ea typeface="Tahoma" panose="020B0604030504040204" pitchFamily="34" charset="0"/>
              <a:cs typeface="Times New Roman" panose="02020603050405020304" pitchFamily="18" charset="0"/>
            </a:endParaRPr>
          </a:p>
          <a:p>
            <a:pPr>
              <a:lnSpc>
                <a:spcPct val="115000"/>
              </a:lnSpc>
              <a:spcAft>
                <a:spcPts val="600"/>
              </a:spcAft>
              <a:buFont typeface="Calibri" panose="020F0502020204030204" pitchFamily="34" charset="0"/>
              <a:buChar char="»"/>
            </a:pPr>
            <a:r>
              <a:rPr lang="de-DE" sz="2000" dirty="0">
                <a:solidFill>
                  <a:srgbClr val="435362"/>
                </a:solidFill>
                <a:effectLst/>
                <a:ea typeface="Tahoma" panose="020B0604030504040204" pitchFamily="34" charset="0"/>
                <a:cs typeface="Tahoma" panose="020B0604030504040204" pitchFamily="34" charset="0"/>
              </a:rPr>
              <a:t>Spazierengehen kräftigt die Muskulatur und schult das Gleichgewicht, was die wichtigsten Einflussfaktoren auf das Sturzrisiko sind.</a:t>
            </a:r>
            <a:endParaRPr lang="de-DE" sz="2000" dirty="0">
              <a:solidFill>
                <a:srgbClr val="435362"/>
              </a:solidFill>
              <a:effectLst/>
              <a:ea typeface="Tahoma" panose="020B0604030504040204" pitchFamily="34" charset="0"/>
              <a:cs typeface="Times New Roman" panose="02020603050405020304" pitchFamily="18" charset="0"/>
            </a:endParaRPr>
          </a:p>
          <a:p>
            <a:pPr>
              <a:lnSpc>
                <a:spcPct val="115000"/>
              </a:lnSpc>
              <a:spcAft>
                <a:spcPts val="600"/>
              </a:spcAft>
              <a:buFont typeface="Calibri" panose="020F0502020204030204" pitchFamily="34" charset="0"/>
              <a:buChar char="»"/>
            </a:pPr>
            <a:r>
              <a:rPr lang="de-DE" sz="2000" dirty="0">
                <a:solidFill>
                  <a:srgbClr val="435362"/>
                </a:solidFill>
                <a:effectLst/>
                <a:ea typeface="Tahoma" panose="020B0604030504040204" pitchFamily="34" charset="0"/>
                <a:cs typeface="Tahoma" panose="020B0604030504040204" pitchFamily="34" charset="0"/>
              </a:rPr>
              <a:t>Es wird auf passende Untergründe und gegebenenfalls auf ausreichend Sitzgelegenheiten zwischendurch geachtet.</a:t>
            </a:r>
            <a:endParaRPr lang="de-DE" sz="2000" dirty="0">
              <a:solidFill>
                <a:srgbClr val="435362"/>
              </a:solidFill>
              <a:effectLst/>
              <a:ea typeface="Tahoma" panose="020B0604030504040204" pitchFamily="34" charset="0"/>
              <a:cs typeface="Times New Roman" panose="02020603050405020304" pitchFamily="18" charset="0"/>
            </a:endParaRPr>
          </a:p>
          <a:p>
            <a:pPr>
              <a:lnSpc>
                <a:spcPct val="115000"/>
              </a:lnSpc>
              <a:spcAft>
                <a:spcPts val="600"/>
              </a:spcAft>
              <a:buFont typeface="Calibri" panose="020F0502020204030204" pitchFamily="34" charset="0"/>
              <a:buChar char="»"/>
            </a:pPr>
            <a:r>
              <a:rPr lang="de-DE" sz="2000" dirty="0">
                <a:solidFill>
                  <a:srgbClr val="435362"/>
                </a:solidFill>
                <a:ea typeface="Tahoma" panose="020B0604030504040204" pitchFamily="34" charset="0"/>
                <a:cs typeface="Tahoma" panose="020B0604030504040204" pitchFamily="34" charset="0"/>
              </a:rPr>
              <a:t>D</a:t>
            </a:r>
            <a:r>
              <a:rPr lang="de-DE" sz="2000" dirty="0">
                <a:solidFill>
                  <a:srgbClr val="435362"/>
                </a:solidFill>
                <a:effectLst/>
                <a:ea typeface="Tahoma" panose="020B0604030504040204" pitchFamily="34" charset="0"/>
                <a:cs typeface="Tahoma" panose="020B0604030504040204" pitchFamily="34" charset="0"/>
              </a:rPr>
              <a:t>ie Spaziergangsbegleiterin oder der Spaziergangsbegleiter kann bei Gangunsicherheit unterstützen.</a:t>
            </a:r>
            <a:endParaRPr lang="de-DE" sz="2000" dirty="0">
              <a:solidFill>
                <a:srgbClr val="435362"/>
              </a:solidFill>
              <a:effectLst/>
              <a:ea typeface="Tahoma" panose="020B0604030504040204" pitchFamily="34" charset="0"/>
              <a:cs typeface="Times New Roman" panose="02020603050405020304" pitchFamily="18" charset="0"/>
            </a:endParaRPr>
          </a:p>
          <a:p>
            <a:pPr>
              <a:lnSpc>
                <a:spcPct val="115000"/>
              </a:lnSpc>
              <a:spcAft>
                <a:spcPts val="600"/>
              </a:spcAft>
              <a:buFont typeface="Calibri" panose="020F0502020204030204" pitchFamily="34" charset="0"/>
              <a:buChar char="»"/>
            </a:pPr>
            <a:r>
              <a:rPr lang="de-DE" sz="2000" dirty="0">
                <a:solidFill>
                  <a:srgbClr val="435362"/>
                </a:solidFill>
                <a:effectLst/>
                <a:ea typeface="Tahoma" panose="020B0604030504040204" pitchFamily="34" charset="0"/>
                <a:cs typeface="Tahoma" panose="020B0604030504040204" pitchFamily="34" charset="0"/>
              </a:rPr>
              <a:t>Gehhilfen können verwendet werden.</a:t>
            </a:r>
            <a:endParaRPr lang="de-DE" sz="2000" dirty="0">
              <a:solidFill>
                <a:srgbClr val="435362"/>
              </a:solidFill>
              <a:effectLst/>
              <a:ea typeface="Tahoma" panose="020B0604030504040204" pitchFamily="34" charset="0"/>
              <a:cs typeface="Times New Roman" panose="02020603050405020304" pitchFamily="18" charset="0"/>
            </a:endParaRPr>
          </a:p>
          <a:p>
            <a:pPr>
              <a:lnSpc>
                <a:spcPct val="115000"/>
              </a:lnSpc>
              <a:spcAft>
                <a:spcPts val="600"/>
              </a:spcAft>
            </a:pPr>
            <a:endParaRPr lang="de-DE" sz="1800" dirty="0">
              <a:solidFill>
                <a:srgbClr val="435362"/>
              </a:solidFill>
              <a:effectLst/>
              <a:ea typeface="Tahoma" panose="020B0604030504040204" pitchFamily="34" charset="0"/>
              <a:cs typeface="Tahoma" panose="020B0604030504040204" pitchFamily="34" charset="0"/>
            </a:endParaRPr>
          </a:p>
          <a:p>
            <a:pPr marL="0" indent="0">
              <a:lnSpc>
                <a:spcPct val="115000"/>
              </a:lnSpc>
              <a:spcAft>
                <a:spcPts val="600"/>
              </a:spcAft>
              <a:buNone/>
            </a:pPr>
            <a:endParaRPr lang="de-DE" sz="1800" dirty="0">
              <a:solidFill>
                <a:srgbClr val="435362"/>
              </a:solidFill>
              <a:effectLst/>
              <a:ea typeface="Tahoma" panose="020B0604030504040204" pitchFamily="34" charset="0"/>
              <a:cs typeface="Times New Roman" panose="02020603050405020304" pitchFamily="18" charset="0"/>
            </a:endParaRPr>
          </a:p>
        </p:txBody>
      </p:sp>
      <p:sp>
        <p:nvSpPr>
          <p:cNvPr id="4" name="Foliennummernplatzhalter 3">
            <a:extLst>
              <a:ext uri="{FF2B5EF4-FFF2-40B4-BE49-F238E27FC236}">
                <a16:creationId xmlns:a16="http://schemas.microsoft.com/office/drawing/2014/main" id="{417D0D37-4AD2-4B62-81CA-B4CD3E530F01}"/>
              </a:ext>
            </a:extLst>
          </p:cNvPr>
          <p:cNvSpPr>
            <a:spLocks noGrp="1"/>
          </p:cNvSpPr>
          <p:nvPr>
            <p:ph type="sldNum" sz="quarter" idx="4"/>
          </p:nvPr>
        </p:nvSpPr>
        <p:spPr/>
        <p:txBody>
          <a:bodyPr/>
          <a:lstStyle/>
          <a:p>
            <a:fld id="{17C40126-D4EE-4913-A834-CE08D2A13687}" type="slidenum">
              <a:rPr lang="de-DE" smtClean="0"/>
              <a:pPr/>
              <a:t>8</a:t>
            </a:fld>
            <a:endParaRPr lang="de-DE"/>
          </a:p>
        </p:txBody>
      </p:sp>
    </p:spTree>
    <p:extLst>
      <p:ext uri="{BB962C8B-B14F-4D97-AF65-F5344CB8AC3E}">
        <p14:creationId xmlns:p14="http://schemas.microsoft.com/office/powerpoint/2010/main" val="38058548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422AD2-132D-43A3-920F-7A1DB52C52C1}"/>
              </a:ext>
            </a:extLst>
          </p:cNvPr>
          <p:cNvSpPr>
            <a:spLocks noGrp="1"/>
          </p:cNvSpPr>
          <p:nvPr>
            <p:ph type="title"/>
          </p:nvPr>
        </p:nvSpPr>
        <p:spPr/>
        <p:txBody>
          <a:bodyPr/>
          <a:lstStyle/>
          <a:p>
            <a:r>
              <a:rPr lang="de-DE" dirty="0">
                <a:solidFill>
                  <a:schemeClr val="accent6"/>
                </a:solidFill>
                <a:latin typeface="Tahoma" panose="020B0604030504040204" pitchFamily="34" charset="0"/>
                <a:ea typeface="Tahoma" panose="020B0604030504040204" pitchFamily="34" charset="0"/>
                <a:cs typeface="Tahoma" panose="020B0604030504040204" pitchFamily="34" charset="0"/>
              </a:rPr>
              <a:t>Häufige Fragen von Interessentinnen und Interessenten IV</a:t>
            </a:r>
          </a:p>
        </p:txBody>
      </p:sp>
      <p:sp>
        <p:nvSpPr>
          <p:cNvPr id="3" name="Inhaltsplatzhalter 2">
            <a:extLst>
              <a:ext uri="{FF2B5EF4-FFF2-40B4-BE49-F238E27FC236}">
                <a16:creationId xmlns:a16="http://schemas.microsoft.com/office/drawing/2014/main" id="{65371792-2E84-4A0E-A005-1889A2E1BEC4}"/>
              </a:ext>
            </a:extLst>
          </p:cNvPr>
          <p:cNvSpPr>
            <a:spLocks noGrp="1"/>
          </p:cNvSpPr>
          <p:nvPr>
            <p:ph idx="4294967295"/>
          </p:nvPr>
        </p:nvSpPr>
        <p:spPr>
          <a:xfrm>
            <a:off x="1578278" y="1480968"/>
            <a:ext cx="9775522" cy="4255951"/>
          </a:xfrm>
          <a:prstGeom prst="rect">
            <a:avLst/>
          </a:prstGeom>
        </p:spPr>
        <p:txBody>
          <a:bodyPr>
            <a:noAutofit/>
          </a:bodyPr>
          <a:lstStyle/>
          <a:p>
            <a:pPr marL="0" indent="0">
              <a:lnSpc>
                <a:spcPct val="115000"/>
              </a:lnSpc>
              <a:spcAft>
                <a:spcPts val="600"/>
              </a:spcAft>
              <a:buNone/>
            </a:pPr>
            <a:r>
              <a:rPr lang="de-DE" sz="1800" b="1" dirty="0">
                <a:solidFill>
                  <a:srgbClr val="435362"/>
                </a:solidFill>
                <a:effectLst/>
                <a:ea typeface="Tahoma" panose="020B0604030504040204" pitchFamily="34" charset="0"/>
                <a:cs typeface="Tahoma" panose="020B0604030504040204" pitchFamily="34" charset="0"/>
              </a:rPr>
              <a:t>Ich habe in letzter Zeit wenig Kontakt zu meinen Mitmenschen, wie kann ich sicher sein, die fremde Person vertrauenswürdig ist? </a:t>
            </a:r>
            <a:endParaRPr lang="de-DE" sz="1800" dirty="0">
              <a:solidFill>
                <a:srgbClr val="435362"/>
              </a:solidFill>
              <a:effectLst/>
              <a:ea typeface="Tahoma" panose="020B0604030504040204" pitchFamily="34" charset="0"/>
              <a:cs typeface="Times New Roman" panose="02020603050405020304" pitchFamily="18" charset="0"/>
            </a:endParaRPr>
          </a:p>
          <a:p>
            <a:pPr lvl="0">
              <a:lnSpc>
                <a:spcPct val="115000"/>
              </a:lnSpc>
              <a:spcAft>
                <a:spcPts val="600"/>
              </a:spcAft>
              <a:buFont typeface="Calibri" panose="020F0502020204030204" pitchFamily="34" charset="0"/>
              <a:buChar char="»"/>
            </a:pPr>
            <a:r>
              <a:rPr lang="de-DE" sz="1800" dirty="0">
                <a:solidFill>
                  <a:srgbClr val="435362"/>
                </a:solidFill>
                <a:effectLst/>
                <a:ea typeface="Tahoma" panose="020B0604030504040204" pitchFamily="34" charset="0"/>
                <a:cs typeface="Tahoma" panose="020B0604030504040204" pitchFamily="34" charset="0"/>
              </a:rPr>
              <a:t>Alle Spaziergangsbegleiterinnen und -begleiter sind aus der Nachbarschaft und der vermittelnden Institution bekannt.</a:t>
            </a:r>
            <a:endParaRPr lang="de-DE" sz="1800" dirty="0">
              <a:solidFill>
                <a:srgbClr val="435362"/>
              </a:solidFill>
              <a:effectLst/>
              <a:ea typeface="Tahoma" panose="020B0604030504040204" pitchFamily="34" charset="0"/>
              <a:cs typeface="Times New Roman" panose="02020603050405020304" pitchFamily="18" charset="0"/>
            </a:endParaRPr>
          </a:p>
          <a:p>
            <a:pPr lvl="0">
              <a:lnSpc>
                <a:spcPct val="115000"/>
              </a:lnSpc>
              <a:spcAft>
                <a:spcPts val="600"/>
              </a:spcAft>
              <a:buFont typeface="Calibri" panose="020F0502020204030204" pitchFamily="34" charset="0"/>
              <a:buChar char="»"/>
            </a:pPr>
            <a:r>
              <a:rPr lang="de-DE" sz="1800" dirty="0">
                <a:solidFill>
                  <a:srgbClr val="435362"/>
                </a:solidFill>
                <a:effectLst/>
                <a:ea typeface="Tahoma" panose="020B0604030504040204" pitchFamily="34" charset="0"/>
                <a:cs typeface="Tahoma" panose="020B0604030504040204" pitchFamily="34" charset="0"/>
              </a:rPr>
              <a:t>Die Spaziergänge finden in der gewohnten Wohnumgebung statt, </a:t>
            </a:r>
          </a:p>
          <a:p>
            <a:pPr marL="0" lvl="0" indent="0">
              <a:lnSpc>
                <a:spcPct val="115000"/>
              </a:lnSpc>
              <a:spcAft>
                <a:spcPts val="600"/>
              </a:spcAft>
              <a:buNone/>
            </a:pPr>
            <a:r>
              <a:rPr lang="de-DE" sz="1800" b="1" dirty="0">
                <a:solidFill>
                  <a:srgbClr val="435362"/>
                </a:solidFill>
                <a:effectLst/>
                <a:ea typeface="Tahoma" panose="020B0604030504040204" pitchFamily="34" charset="0"/>
                <a:cs typeface="Tahoma" panose="020B0604030504040204" pitchFamily="34" charset="0"/>
              </a:rPr>
              <a:t>Bewegung fällt mir gar nicht so schwer, ich habe eher Probleme mit der Konzentration. Ist das Angebot trotzdem etwas für mich?</a:t>
            </a:r>
            <a:endParaRPr lang="de-DE" sz="1800" dirty="0">
              <a:solidFill>
                <a:srgbClr val="435362"/>
              </a:solidFill>
              <a:effectLst/>
              <a:ea typeface="Tahoma" panose="020B0604030504040204" pitchFamily="34" charset="0"/>
              <a:cs typeface="Times New Roman" panose="02020603050405020304" pitchFamily="18" charset="0"/>
            </a:endParaRPr>
          </a:p>
          <a:p>
            <a:pPr>
              <a:lnSpc>
                <a:spcPct val="115000"/>
              </a:lnSpc>
              <a:spcAft>
                <a:spcPts val="600"/>
              </a:spcAft>
              <a:buFont typeface="Calibri" panose="020F0502020204030204" pitchFamily="34" charset="0"/>
              <a:buChar char="»"/>
            </a:pPr>
            <a:r>
              <a:rPr lang="de-DE" sz="1800" dirty="0">
                <a:solidFill>
                  <a:srgbClr val="435362"/>
                </a:solidFill>
                <a:ea typeface="Tahoma" panose="020B0604030504040204" pitchFamily="34" charset="0"/>
                <a:cs typeface="Tahoma" panose="020B0604030504040204" pitchFamily="34" charset="0"/>
              </a:rPr>
              <a:t>Die Durchführung von verschiedenen Bewegungsvariationen, unterstützt von der Begleitung, wirken wie ein Training für das Gehirn. </a:t>
            </a:r>
          </a:p>
          <a:p>
            <a:pPr>
              <a:lnSpc>
                <a:spcPct val="115000"/>
              </a:lnSpc>
              <a:spcAft>
                <a:spcPts val="600"/>
              </a:spcAft>
              <a:buFont typeface="Calibri" panose="020F0502020204030204" pitchFamily="34" charset="0"/>
              <a:buChar char="»"/>
            </a:pPr>
            <a:r>
              <a:rPr lang="de-DE" sz="1800" dirty="0">
                <a:solidFill>
                  <a:srgbClr val="435362"/>
                </a:solidFill>
                <a:ea typeface="Tahoma" panose="020B0604030504040204" pitchFamily="34" charset="0"/>
                <a:cs typeface="Tahoma" panose="020B0604030504040204" pitchFamily="34" charset="0"/>
              </a:rPr>
              <a:t>Das seelische und geistige Wohlbefinden steht eng in Beziehung zum körperlichen Wohlbefinden.</a:t>
            </a:r>
          </a:p>
          <a:p>
            <a:pPr marL="0" indent="0">
              <a:lnSpc>
                <a:spcPct val="115000"/>
              </a:lnSpc>
              <a:spcAft>
                <a:spcPts val="600"/>
              </a:spcAft>
              <a:buNone/>
            </a:pPr>
            <a:endParaRPr lang="de-DE" sz="1800" dirty="0">
              <a:solidFill>
                <a:srgbClr val="435362"/>
              </a:solidFill>
              <a:effectLst/>
              <a:ea typeface="Tahoma" panose="020B0604030504040204" pitchFamily="34" charset="0"/>
              <a:cs typeface="Times New Roman" panose="02020603050405020304" pitchFamily="18" charset="0"/>
            </a:endParaRPr>
          </a:p>
        </p:txBody>
      </p:sp>
      <p:sp>
        <p:nvSpPr>
          <p:cNvPr id="4" name="Foliennummernplatzhalter 3">
            <a:extLst>
              <a:ext uri="{FF2B5EF4-FFF2-40B4-BE49-F238E27FC236}">
                <a16:creationId xmlns:a16="http://schemas.microsoft.com/office/drawing/2014/main" id="{417D0D37-4AD2-4B62-81CA-B4CD3E530F01}"/>
              </a:ext>
            </a:extLst>
          </p:cNvPr>
          <p:cNvSpPr>
            <a:spLocks noGrp="1"/>
          </p:cNvSpPr>
          <p:nvPr>
            <p:ph type="sldNum" sz="quarter" idx="4"/>
          </p:nvPr>
        </p:nvSpPr>
        <p:spPr/>
        <p:txBody>
          <a:bodyPr/>
          <a:lstStyle/>
          <a:p>
            <a:fld id="{17C40126-D4EE-4913-A834-CE08D2A13687}" type="slidenum">
              <a:rPr lang="de-DE" smtClean="0"/>
              <a:pPr/>
              <a:t>9</a:t>
            </a:fld>
            <a:endParaRPr lang="de-DE"/>
          </a:p>
        </p:txBody>
      </p:sp>
    </p:spTree>
    <p:extLst>
      <p:ext uri="{BB962C8B-B14F-4D97-AF65-F5344CB8AC3E}">
        <p14:creationId xmlns:p14="http://schemas.microsoft.com/office/powerpoint/2010/main" val="3945730791"/>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8F7DC4CF23906945AF9E8CA6A68393C4" ma:contentTypeVersion="10" ma:contentTypeDescription="Ein neues Dokument erstellen." ma:contentTypeScope="" ma:versionID="c9d7e03ba0dcd43484df382dccd65b16">
  <xsd:schema xmlns:xsd="http://www.w3.org/2001/XMLSchema" xmlns:xs="http://www.w3.org/2001/XMLSchema" xmlns:p="http://schemas.microsoft.com/office/2006/metadata/properties" xmlns:ns2="2ee2eaeb-3172-4b59-b529-3f6f62bda44d" xmlns:ns3="7a07030a-d2c9-47fb-9319-c1223eb66790" targetNamespace="http://schemas.microsoft.com/office/2006/metadata/properties" ma:root="true" ma:fieldsID="88259edc437f37413f54c04bd16acd36" ns2:_="" ns3:_="">
    <xsd:import namespace="2ee2eaeb-3172-4b59-b529-3f6f62bda44d"/>
    <xsd:import namespace="7a07030a-d2c9-47fb-9319-c1223eb6679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ee2eaeb-3172-4b59-b529-3f6f62bda44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a07030a-d2c9-47fb-9319-c1223eb66790" elementFormDefault="qualified">
    <xsd:import namespace="http://schemas.microsoft.com/office/2006/documentManagement/types"/>
    <xsd:import namespace="http://schemas.microsoft.com/office/infopath/2007/PartnerControls"/>
    <xsd:element name="SharedWithUsers" ma:index="16"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43C0A20-B45A-4398-8FB9-D6B9D742B872}">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F207E993-9C44-429A-B6E3-BB7A8DA55E9F}">
  <ds:schemaRefs>
    <ds:schemaRef ds:uri="http://schemas.microsoft.com/sharepoint/v3/contenttype/forms"/>
  </ds:schemaRefs>
</ds:datastoreItem>
</file>

<file path=customXml/itemProps3.xml><?xml version="1.0" encoding="utf-8"?>
<ds:datastoreItem xmlns:ds="http://schemas.openxmlformats.org/officeDocument/2006/customXml" ds:itemID="{3C4CD528-8CD4-4C6E-A22C-1018903FD0C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ee2eaeb-3172-4b59-b529-3f6f62bda44d"/>
    <ds:schemaRef ds:uri="7a07030a-d2c9-47fb-9319-c1223eb6679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2105</Words>
  <Application>Microsoft Office PowerPoint</Application>
  <PresentationFormat>Breitbild</PresentationFormat>
  <Paragraphs>235</Paragraphs>
  <Slides>21</Slides>
  <Notes>11</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21</vt:i4>
      </vt:variant>
    </vt:vector>
  </HeadingPairs>
  <TitlesOfParts>
    <vt:vector size="29" baseType="lpstr">
      <vt:lpstr>Arial</vt:lpstr>
      <vt:lpstr>Calibri</vt:lpstr>
      <vt:lpstr>Calibri bold</vt:lpstr>
      <vt:lpstr>Calibri-Bold</vt:lpstr>
      <vt:lpstr>Symbol</vt:lpstr>
      <vt:lpstr>Tahoma</vt:lpstr>
      <vt:lpstr>TheSansBlack-Plain</vt:lpstr>
      <vt:lpstr>Office</vt:lpstr>
      <vt:lpstr>„Berliner Spaziergangsgruppen“</vt:lpstr>
      <vt:lpstr>„Berliner Spaziergangsgruppen“</vt:lpstr>
      <vt:lpstr>Zielgruppe – Wer wird/soll mit Ihnen spazieren gehen?</vt:lpstr>
      <vt:lpstr>Ziele</vt:lpstr>
      <vt:lpstr>Was brauche ich um Spaziergangs-begleiterin oder -begleiter zu werden?</vt:lpstr>
      <vt:lpstr>Häufige Fragen von Interessentinnen und Interessenten I</vt:lpstr>
      <vt:lpstr>Häufige Fragen von Interessentinnen und Interessenten II</vt:lpstr>
      <vt:lpstr>Häufige Fragen von Interessentinnen und Interessenten III</vt:lpstr>
      <vt:lpstr>Häufige Fragen von Interessentinnen und Interessenten IV</vt:lpstr>
      <vt:lpstr>Ihre Aufgabenbereiche</vt:lpstr>
      <vt:lpstr>Unterstützung für Sie </vt:lpstr>
      <vt:lpstr>Planung und Durchführung von Spaziergängen</vt:lpstr>
      <vt:lpstr>Ideensammlung zur inhaltlichen Gestaltung </vt:lpstr>
      <vt:lpstr>„Berliner Spaziergangsgruppen“ und zusätzliche Bewegungsübungen</vt:lpstr>
      <vt:lpstr>„Berliner 1 zu 1 Spaziergänge“</vt:lpstr>
      <vt:lpstr>„Berliner 1 zu 1 Spaziergänge“</vt:lpstr>
      <vt:lpstr>Überlegungen zum ersten Spaziergang</vt:lpstr>
      <vt:lpstr>Überlegungen zum erste Spaziergang</vt:lpstr>
      <vt:lpstr>Erste Hilfe: Reaktion bei unvorhergesehenen Zwischenfällen</vt:lpstr>
      <vt:lpstr>Erste Hilfe</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Genever</dc:creator>
  <cp:lastModifiedBy>Stefan Braeunling</cp:lastModifiedBy>
  <cp:revision>13</cp:revision>
  <dcterms:created xsi:type="dcterms:W3CDTF">2020-07-02T09:11:55Z</dcterms:created>
  <dcterms:modified xsi:type="dcterms:W3CDTF">2021-08-02T15:20:14Z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0x0101008F7DC4CF23906945AF9E8CA6A68393C4</vt:lpwstr>
  </property>
</Properties>
</file>